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0FE6D9A-1A15-40CA-8CFC-50656CD87678}"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35540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0FE6D9A-1A15-40CA-8CFC-50656CD87678}"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611276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0FE6D9A-1A15-40CA-8CFC-50656CD87678}"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95117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0FE6D9A-1A15-40CA-8CFC-50656CD87678}"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753395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E6D9A-1A15-40CA-8CFC-50656CD87678}" type="datetimeFigureOut">
              <a:rPr lang="en-IN" smtClean="0"/>
              <a:t>07-02-2023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84312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0FE6D9A-1A15-40CA-8CFC-50656CD87678}" type="datetimeFigureOut">
              <a:rPr lang="en-IN" smtClean="0"/>
              <a:t>07-02-2023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407057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0FE6D9A-1A15-40CA-8CFC-50656CD87678}" type="datetimeFigureOut">
              <a:rPr lang="en-IN" smtClean="0"/>
              <a:t>07-02-2023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794405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0FE6D9A-1A15-40CA-8CFC-50656CD87678}" type="datetimeFigureOut">
              <a:rPr lang="en-IN" smtClean="0"/>
              <a:t>07-02-2023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34704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E6D9A-1A15-40CA-8CFC-50656CD87678}" type="datetimeFigureOut">
              <a:rPr lang="en-IN" smtClean="0"/>
              <a:t>07-02-2023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2458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E6D9A-1A15-40CA-8CFC-50656CD87678}" type="datetimeFigureOut">
              <a:rPr lang="en-IN" smtClean="0"/>
              <a:t>07-02-2023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136925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E6D9A-1A15-40CA-8CFC-50656CD87678}" type="datetimeFigureOut">
              <a:rPr lang="en-IN" smtClean="0"/>
              <a:t>07-02-2023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D77C8A-86F4-435A-AEE5-D8F2881B25FC}" type="slidenum">
              <a:rPr lang="en-IN" smtClean="0"/>
              <a:t>‹#›</a:t>
            </a:fld>
            <a:endParaRPr lang="en-IN"/>
          </a:p>
        </p:txBody>
      </p:sp>
    </p:spTree>
    <p:extLst>
      <p:ext uri="{BB962C8B-B14F-4D97-AF65-F5344CB8AC3E}">
        <p14:creationId xmlns:p14="http://schemas.microsoft.com/office/powerpoint/2010/main" val="351995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FF00">
            <a:alpha val="39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E6D9A-1A15-40CA-8CFC-50656CD87678}" type="datetimeFigureOut">
              <a:rPr lang="en-IN" smtClean="0"/>
              <a:t>07-02-2023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77C8A-86F4-435A-AEE5-D8F2881B25FC}" type="slidenum">
              <a:rPr lang="en-IN" smtClean="0"/>
              <a:t>‹#›</a:t>
            </a:fld>
            <a:endParaRPr lang="en-IN"/>
          </a:p>
        </p:txBody>
      </p:sp>
    </p:spTree>
    <p:extLst>
      <p:ext uri="{BB962C8B-B14F-4D97-AF65-F5344CB8AC3E}">
        <p14:creationId xmlns:p14="http://schemas.microsoft.com/office/powerpoint/2010/main" val="4231071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earn.financestrategists.com/finance-terms/accounting-ratios/" TargetMode="External"/><Relationship Id="rId2" Type="http://schemas.openxmlformats.org/officeDocument/2006/relationships/hyperlink" Target="https://learn.financestrategists.com/explanation/final-accounts/trading-account/" TargetMode="External"/><Relationship Id="rId1" Type="http://schemas.openxmlformats.org/officeDocument/2006/relationships/slideLayout" Target="../slideLayouts/slideLayout2.xml"/><Relationship Id="rId5" Type="http://schemas.openxmlformats.org/officeDocument/2006/relationships/hyperlink" Target="https://learn.financestrategists.com/explanation/accounting-ratios/net-profit-ratio/" TargetMode="External"/><Relationship Id="rId4" Type="http://schemas.openxmlformats.org/officeDocument/2006/relationships/hyperlink" Target="https://learn.financestrategists.com/explanation/accounting-ratios/gross-profit-ratio/"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earn.financestrategists.com/finance-terms/creditors-or-accounts-payabl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 y="1135427"/>
            <a:ext cx="12070080" cy="2387600"/>
          </a:xfrm>
        </p:spPr>
        <p:txBody>
          <a:bodyPr>
            <a:normAutofit fontScale="90000"/>
          </a:bodyPr>
          <a:lstStyle/>
          <a:p>
            <a:r>
              <a:rPr lang="en-US" sz="6700" b="1" dirty="0" smtClean="0">
                <a:latin typeface="Arial Rounded MT Bold" panose="020F0704030504030204" pitchFamily="34" charset="0"/>
              </a:rPr>
              <a:t>FINANCIAL </a:t>
            </a:r>
            <a:r>
              <a:rPr lang="en-US" sz="6700" b="1" dirty="0" smtClean="0">
                <a:latin typeface="Arial Rounded MT Bold" panose="020F0704030504030204" pitchFamily="34" charset="0"/>
              </a:rPr>
              <a:t>ACCOUNITING</a:t>
            </a:r>
            <a:br>
              <a:rPr lang="en-US" sz="6700" b="1" dirty="0" smtClean="0">
                <a:latin typeface="Arial Rounded MT Bold" panose="020F0704030504030204" pitchFamily="34" charset="0"/>
              </a:rPr>
            </a:br>
            <a:r>
              <a:rPr lang="en-US" b="1" dirty="0" smtClean="0">
                <a:solidFill>
                  <a:schemeClr val="accent4">
                    <a:lumMod val="50000"/>
                  </a:schemeClr>
                </a:solidFill>
                <a:latin typeface="Algerian" panose="04020705040A02060702" pitchFamily="82" charset="0"/>
              </a:rPr>
              <a:t>SINGLE </a:t>
            </a:r>
            <a:r>
              <a:rPr lang="en-US" b="1" dirty="0" smtClean="0">
                <a:solidFill>
                  <a:schemeClr val="accent4">
                    <a:lumMod val="50000"/>
                  </a:schemeClr>
                </a:solidFill>
                <a:latin typeface="Algerian" panose="04020705040A02060702" pitchFamily="82" charset="0"/>
              </a:rPr>
              <a:t>ENTRY </a:t>
            </a:r>
            <a:r>
              <a:rPr lang="en-US" b="1" dirty="0" smtClean="0">
                <a:solidFill>
                  <a:schemeClr val="accent4">
                    <a:lumMod val="50000"/>
                  </a:schemeClr>
                </a:solidFill>
                <a:latin typeface="Algerian" panose="04020705040A02060702" pitchFamily="82" charset="0"/>
              </a:rPr>
              <a:t>SYSTEM </a:t>
            </a:r>
            <a:br>
              <a:rPr lang="en-US" b="1" dirty="0" smtClean="0">
                <a:solidFill>
                  <a:schemeClr val="accent4">
                    <a:lumMod val="50000"/>
                  </a:schemeClr>
                </a:solidFill>
                <a:latin typeface="Algerian" panose="04020705040A02060702" pitchFamily="82" charset="0"/>
              </a:rPr>
            </a:br>
            <a:r>
              <a:rPr lang="en-US" b="1" dirty="0" smtClean="0">
                <a:solidFill>
                  <a:schemeClr val="accent4">
                    <a:lumMod val="50000"/>
                  </a:schemeClr>
                </a:solidFill>
                <a:latin typeface="Algerian" panose="04020705040A02060702" pitchFamily="82" charset="0"/>
              </a:rPr>
              <a:t/>
            </a:r>
            <a:br>
              <a:rPr lang="en-US" b="1" dirty="0" smtClean="0">
                <a:solidFill>
                  <a:schemeClr val="accent4">
                    <a:lumMod val="50000"/>
                  </a:schemeClr>
                </a:solidFill>
                <a:latin typeface="Algerian" panose="04020705040A02060702" pitchFamily="82" charset="0"/>
              </a:rPr>
            </a:br>
            <a:r>
              <a:rPr lang="en-US" sz="5300" b="1" dirty="0" smtClean="0">
                <a:solidFill>
                  <a:schemeClr val="accent5"/>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SUBJECT CODE: </a:t>
            </a:r>
            <a:r>
              <a:rPr lang="en-US" sz="5300" b="1" dirty="0" smtClean="0">
                <a:solidFill>
                  <a:schemeClr val="accent5">
                    <a:lumMod val="75000"/>
                  </a:schemeClr>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20UCO2C3</a:t>
            </a:r>
            <a:endParaRPr lang="en-IN" sz="5300" b="1" dirty="0">
              <a:solidFill>
                <a:schemeClr val="accent5">
                  <a:lumMod val="75000"/>
                </a:schemeClr>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Subtitle 2"/>
          <p:cNvSpPr>
            <a:spLocks noGrp="1"/>
          </p:cNvSpPr>
          <p:nvPr>
            <p:ph type="subTitle" idx="1"/>
          </p:nvPr>
        </p:nvSpPr>
        <p:spPr>
          <a:xfrm>
            <a:off x="91440" y="4620941"/>
            <a:ext cx="11639006" cy="1655762"/>
          </a:xfrm>
        </p:spPr>
        <p:txBody>
          <a:bodyPr>
            <a:normAutofit fontScale="25000" lnSpcReduction="20000"/>
          </a:bodyPr>
          <a:lstStyle/>
          <a:p>
            <a:pPr algn="r"/>
            <a:endParaRPr lang="en-US" sz="7200" b="1" dirty="0" smtClean="0">
              <a:solidFill>
                <a:schemeClr val="accent4">
                  <a:lumMod val="50000"/>
                </a:schemeClr>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r"/>
            <a:r>
              <a:rPr lang="en-US" sz="7200" b="1" dirty="0" smtClean="0">
                <a:solidFill>
                  <a:schemeClr val="accent4">
                    <a:lumMod val="50000"/>
                  </a:schemeClr>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Prepared by </a:t>
            </a:r>
            <a:endParaRPr lang="en-IN" sz="7200" b="1" dirty="0" smtClean="0">
              <a:solidFill>
                <a:schemeClr val="accent4">
                  <a:lumMod val="50000"/>
                </a:schemeClr>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r"/>
            <a:r>
              <a:rPr lang="en-IN" sz="9600" b="1" dirty="0" smtClean="0">
                <a:solidFill>
                  <a:srgbClr val="0070C0"/>
                </a:solidFill>
                <a:effectLst>
                  <a:outerShdw blurRad="38100" dist="38100" dir="2700000" algn="tl">
                    <a:srgbClr val="000000">
                      <a:alpha val="43137"/>
                    </a:srgbClr>
                  </a:outerShdw>
                </a:effectLst>
                <a:latin typeface="Bookman Old Style" panose="02050604050505020204" pitchFamily="18" charset="0"/>
                <a:ea typeface="Arial Unicode MS" panose="020B0604020202020204" pitchFamily="34" charset="-128"/>
                <a:cs typeface="Arial Unicode MS" panose="020B0604020202020204" pitchFamily="34" charset="-128"/>
              </a:rPr>
              <a:t>K.BEEMA </a:t>
            </a:r>
            <a:r>
              <a:rPr lang="en-IN" sz="9600" b="1" dirty="0">
                <a:solidFill>
                  <a:srgbClr val="0070C0"/>
                </a:solidFill>
                <a:effectLst>
                  <a:outerShdw blurRad="38100" dist="38100" dir="2700000" algn="tl">
                    <a:srgbClr val="000000">
                      <a:alpha val="43137"/>
                    </a:srgbClr>
                  </a:outerShdw>
                </a:effectLst>
                <a:latin typeface="Bookman Old Style" panose="02050604050505020204" pitchFamily="18" charset="0"/>
                <a:ea typeface="Arial Unicode MS" panose="020B0604020202020204" pitchFamily="34" charset="-128"/>
                <a:cs typeface="Arial Unicode MS" panose="020B0604020202020204" pitchFamily="34" charset="-128"/>
              </a:rPr>
              <a:t>RAO M.Com ., M.Phil.</a:t>
            </a:r>
            <a:endParaRPr lang="en-IN" sz="7200" b="1" dirty="0">
              <a:solidFill>
                <a:srgbClr val="0070C0"/>
              </a:solidFill>
              <a:effectLst>
                <a:outerShdw blurRad="38100" dist="38100" dir="2700000" algn="tl">
                  <a:srgbClr val="000000">
                    <a:alpha val="43137"/>
                  </a:srgbClr>
                </a:outerShdw>
              </a:effectLst>
              <a:latin typeface="Bookman Old Style" panose="02050604050505020204" pitchFamily="18" charset="0"/>
              <a:ea typeface="Arial Unicode MS" panose="020B0604020202020204" pitchFamily="34" charset="-128"/>
              <a:cs typeface="Arial Unicode MS" panose="020B0604020202020204" pitchFamily="34" charset="-128"/>
            </a:endParaRPr>
          </a:p>
          <a:p>
            <a:pPr algn="r"/>
            <a:r>
              <a:rPr lang="en-IN" sz="4800" b="1" dirty="0">
                <a:effectLst>
                  <a:outerShdw blurRad="38100" dist="38100" dir="2700000" algn="tl">
                    <a:srgbClr val="000000">
                      <a:alpha val="43137"/>
                    </a:srgbClr>
                  </a:outerShdw>
                </a:effectLst>
                <a:latin typeface="Bookman Old Style" panose="02050604050505020204" pitchFamily="18" charset="0"/>
              </a:rPr>
              <a:t>ASSISTANT PRFESSOFER</a:t>
            </a:r>
          </a:p>
          <a:p>
            <a:pPr algn="r"/>
            <a:r>
              <a:rPr lang="en-IN" sz="4800" b="1" dirty="0">
                <a:effectLst>
                  <a:outerShdw blurRad="38100" dist="38100" dir="2700000" algn="tl">
                    <a:srgbClr val="000000">
                      <a:alpha val="43137"/>
                    </a:srgbClr>
                  </a:outerShdw>
                </a:effectLst>
                <a:latin typeface="Bookman Old Style" panose="02050604050505020204" pitchFamily="18" charset="0"/>
              </a:rPr>
              <a:t>PG &amp; RESEARCH DEPARTMENT OF COMMERCE (SF - MEN)</a:t>
            </a:r>
          </a:p>
          <a:p>
            <a:pPr algn="r"/>
            <a:r>
              <a:rPr lang="en-IN" sz="4800" b="1" dirty="0">
                <a:effectLst>
                  <a:outerShdw blurRad="38100" dist="38100" dir="2700000" algn="tl">
                    <a:srgbClr val="000000">
                      <a:alpha val="43137"/>
                    </a:srgbClr>
                  </a:outerShdw>
                </a:effectLst>
                <a:latin typeface="Bookman Old Style" panose="02050604050505020204" pitchFamily="18" charset="0"/>
              </a:rPr>
              <a:t>JAMAL MOHAMED COLLEGE (AUTONOMOUS)</a:t>
            </a:r>
          </a:p>
          <a:p>
            <a:pPr algn="r"/>
            <a:r>
              <a:rPr lang="en-IN" sz="4800" b="1" dirty="0">
                <a:effectLst>
                  <a:outerShdw blurRad="38100" dist="38100" dir="2700000" algn="tl">
                    <a:srgbClr val="000000">
                      <a:alpha val="43137"/>
                    </a:srgbClr>
                  </a:outerShdw>
                </a:effectLst>
                <a:latin typeface="Bookman Old Style" panose="02050604050505020204" pitchFamily="18" charset="0"/>
              </a:rPr>
              <a:t>TIRUCHIRAPPALLI – 620 020 </a:t>
            </a:r>
          </a:p>
          <a:p>
            <a:endParaRPr lang="en-IN" dirty="0"/>
          </a:p>
        </p:txBody>
      </p:sp>
    </p:spTree>
    <p:extLst>
      <p:ext uri="{BB962C8B-B14F-4D97-AF65-F5344CB8AC3E}">
        <p14:creationId xmlns:p14="http://schemas.microsoft.com/office/powerpoint/2010/main" val="9037836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Statement of Affairs Solu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064" y="339634"/>
            <a:ext cx="5092336" cy="63746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Statement of Profit or Loss Solu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1339" y="339634"/>
            <a:ext cx="6010547" cy="6374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0311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Arial Black" panose="020B0A04020102020204" pitchFamily="34" charset="0"/>
              </a:rPr>
              <a:t>CONVERSION METHOD </a:t>
            </a:r>
            <a:endParaRPr lang="en-IN" b="1" dirty="0">
              <a:latin typeface="Arial Black" panose="020B0A04020102020204" pitchFamily="34" charset="0"/>
            </a:endParaRPr>
          </a:p>
        </p:txBody>
      </p:sp>
      <p:sp>
        <p:nvSpPr>
          <p:cNvPr id="3" name="Content Placeholder 2"/>
          <p:cNvSpPr>
            <a:spLocks noGrp="1"/>
          </p:cNvSpPr>
          <p:nvPr>
            <p:ph idx="1"/>
          </p:nvPr>
        </p:nvSpPr>
        <p:spPr>
          <a:xfrm>
            <a:off x="156754" y="1476103"/>
            <a:ext cx="11730446" cy="5212080"/>
          </a:xfrm>
        </p:spPr>
        <p:txBody>
          <a:bodyPr>
            <a:normAutofit fontScale="85000" lnSpcReduction="20000"/>
          </a:bodyPr>
          <a:lstStyle/>
          <a:p>
            <a:pPr marL="514350" indent="-514350" algn="just">
              <a:buFont typeface="+mj-lt"/>
              <a:buAutoNum type="arabicPeriod"/>
            </a:pPr>
            <a:r>
              <a:rPr lang="en-US" b="1" dirty="0">
                <a:latin typeface="Bookman Old Style" panose="02050604050505020204" pitchFamily="18" charset="0"/>
              </a:rPr>
              <a:t>The process of collecting, </a:t>
            </a:r>
            <a:endParaRPr lang="en-US" b="1"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computing </a:t>
            </a:r>
            <a:r>
              <a:rPr lang="en-US" b="1" dirty="0">
                <a:latin typeface="Bookman Old Style" panose="02050604050505020204" pitchFamily="18" charset="0"/>
              </a:rPr>
              <a:t>and recording missing information along with the available data in the incomplete books of a business is called </a:t>
            </a:r>
            <a:endParaRPr lang="en-US" b="1"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conversion </a:t>
            </a:r>
            <a:r>
              <a:rPr lang="en-US" b="1" dirty="0">
                <a:latin typeface="Bookman Old Style" panose="02050604050505020204" pitchFamily="18" charset="0"/>
              </a:rPr>
              <a:t>method'. Once the books are 'converted', all future can be recorded as per 'double entry system'. </a:t>
            </a:r>
            <a:endParaRPr lang="en-US" b="1"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Need </a:t>
            </a:r>
            <a:r>
              <a:rPr lang="en-US" b="1" dirty="0">
                <a:latin typeface="Bookman Old Style" panose="02050604050505020204" pitchFamily="18" charset="0"/>
              </a:rPr>
              <a:t>for Conversion: </a:t>
            </a:r>
            <a:endParaRPr lang="en-US" b="1"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The </a:t>
            </a:r>
            <a:r>
              <a:rPr lang="en-US" b="1" dirty="0">
                <a:latin typeface="Bookman Old Style" panose="02050604050505020204" pitchFamily="18" charset="0"/>
              </a:rPr>
              <a:t>net worth method does not provide a clear picture operating results of a business. It does not show sales, purchases, gross fit, operating expenses etc. </a:t>
            </a:r>
            <a:endParaRPr lang="en-US" b="1"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So </a:t>
            </a:r>
            <a:r>
              <a:rPr lang="en-US" b="1" dirty="0">
                <a:latin typeface="Bookman Old Style" panose="02050604050505020204" pitchFamily="18" charset="0"/>
              </a:rPr>
              <a:t>it is not possible to make a meaningful analysis of the financial statements and initiate effective steps to improve the financial position of the business. Conversion to double entry system enables a business to avoid the harassment of taxation authorities and ensures better management of the business. </a:t>
            </a:r>
            <a:endParaRPr lang="en-US" b="1"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The </a:t>
            </a:r>
            <a:r>
              <a:rPr lang="en-US" b="1" dirty="0">
                <a:latin typeface="Bookman Old Style" panose="02050604050505020204" pitchFamily="18" charset="0"/>
              </a:rPr>
              <a:t>following are the steps to be followed for Conversion of incomplete records as per the requirements of Double entry system. </a:t>
            </a:r>
            <a:endParaRPr lang="en-IN" b="1" dirty="0">
              <a:latin typeface="Bookman Old Style" panose="02050604050505020204" pitchFamily="18" charset="0"/>
            </a:endParaRPr>
          </a:p>
        </p:txBody>
      </p:sp>
    </p:spTree>
    <p:extLst>
      <p:ext uri="{BB962C8B-B14F-4D97-AF65-F5344CB8AC3E}">
        <p14:creationId xmlns:p14="http://schemas.microsoft.com/office/powerpoint/2010/main" val="7506252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446" y="375648"/>
            <a:ext cx="11652067" cy="6273346"/>
          </a:xfrm>
        </p:spPr>
        <p:txBody>
          <a:bodyPr>
            <a:normAutofit fontScale="85000" lnSpcReduction="20000"/>
          </a:bodyPr>
          <a:lstStyle/>
          <a:p>
            <a:pPr marL="0" indent="0" algn="just">
              <a:buNone/>
            </a:pPr>
            <a:r>
              <a:rPr lang="en-US" dirty="0" smtClean="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1 : </a:t>
            </a:r>
            <a:r>
              <a:rPr lang="en-US" b="1" dirty="0" smtClean="0">
                <a:latin typeface="Bookman Old Style" panose="02050604050505020204" pitchFamily="18" charset="0"/>
              </a:rPr>
              <a:t>Statement </a:t>
            </a:r>
            <a:r>
              <a:rPr lang="en-US" b="1" dirty="0">
                <a:latin typeface="Bookman Old Style" panose="02050604050505020204" pitchFamily="18" charset="0"/>
              </a:rPr>
              <a:t>of affairs at the beginning of the year from which conversion is to be effected should be prepared. The balance in the statement represents opening capital. In problems, it may not be possible to complete the statement due to missing opening balances like Debtors, Creditors, Stock. The statement should be prepared to the extent possible and can be completed at a later stage. </a:t>
            </a:r>
            <a:endParaRPr lang="en-US" b="1" dirty="0" smtClean="0">
              <a:latin typeface="Bookman Old Style" panose="02050604050505020204" pitchFamily="18" charset="0"/>
            </a:endParaRPr>
          </a:p>
          <a:p>
            <a:pPr marL="0" indent="0" algn="just">
              <a:buNone/>
            </a:pPr>
            <a:r>
              <a:rPr lang="en-US" b="1" dirty="0" smtClean="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2: </a:t>
            </a:r>
            <a:r>
              <a:rPr lang="en-US" b="1" dirty="0">
                <a:latin typeface="Bookman Old Style" panose="02050604050505020204" pitchFamily="18" charset="0"/>
              </a:rPr>
              <a:t>Cash book with Cash and Bank columns or a single column should be prepared. Careful scrutiny of bank pass book and enquiry relating to cash 'takings' used by the owner for personal expenses and payments are essential. In problems, opening or closing cash or bank balances may be missing. The balance in the cash book represents the missing figure. Cash book must be prepared even when the opening and closing balances of cash and bank are given. Any shortage on the debit side can be cash sales or additional capital Introduced or sundry income. Shortage on the credit side can be cash purchases or drawings or sundry expenses, </a:t>
            </a:r>
            <a:endParaRPr lang="en-US" b="1" dirty="0" smtClean="0">
              <a:latin typeface="Bookman Old Style" panose="02050604050505020204" pitchFamily="18" charset="0"/>
            </a:endParaRPr>
          </a:p>
          <a:p>
            <a:pPr marL="0" indent="0" algn="just">
              <a:buNone/>
            </a:pPr>
            <a:r>
              <a:rPr lang="en-US" b="1" dirty="0" smtClean="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3: </a:t>
            </a:r>
            <a:r>
              <a:rPr lang="en-US" b="1" dirty="0">
                <a:latin typeface="Bookman Old Style" panose="02050604050505020204" pitchFamily="18" charset="0"/>
              </a:rPr>
              <a:t>Bills receivables account, bills payables account, total debtors account and total creditors account must be prepared. Preparation of these accounts can help in finding any missing items like opening or closing debtors, opening or closing creditors, credit purchases and sales etc</a:t>
            </a:r>
            <a:r>
              <a:rPr lang="en-US" b="1" dirty="0" smtClean="0">
                <a:latin typeface="Bookman Old Style" panose="02050604050505020204" pitchFamily="18" charset="0"/>
              </a:rPr>
              <a:t>. </a:t>
            </a:r>
            <a:r>
              <a:rPr lang="en-US" b="1" dirty="0">
                <a:latin typeface="Bookman Old Style" panose="02050604050505020204" pitchFamily="18" charset="0"/>
              </a:rPr>
              <a:t>Total sales and total purchases can be found by adding cash and credit sales and also cash and credit purchases</a:t>
            </a:r>
            <a:endParaRPr lang="en-IN" b="1" dirty="0">
              <a:latin typeface="Bookman Old Style" panose="02050604050505020204" pitchFamily="18" charset="0"/>
            </a:endParaRPr>
          </a:p>
        </p:txBody>
      </p:sp>
    </p:spTree>
    <p:extLst>
      <p:ext uri="{BB962C8B-B14F-4D97-AF65-F5344CB8AC3E}">
        <p14:creationId xmlns:p14="http://schemas.microsoft.com/office/powerpoint/2010/main" val="3527589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414835"/>
            <a:ext cx="11743509" cy="6208033"/>
          </a:xfrm>
        </p:spPr>
        <p:txBody>
          <a:bodyPr>
            <a:normAutofit fontScale="92500" lnSpcReduction="20000"/>
          </a:bodyPr>
          <a:lstStyle/>
          <a:p>
            <a:pPr marL="0" indent="0" algn="just">
              <a:buNone/>
            </a:pPr>
            <a:r>
              <a:rPr lang="en-US" b="1" dirty="0" smtClean="0">
                <a:latin typeface="Bookman Old Style" panose="02050604050505020204" pitchFamily="18" charset="0"/>
              </a:rPr>
              <a:t>	If </a:t>
            </a:r>
            <a:r>
              <a:rPr lang="en-US" b="1" dirty="0">
                <a:latin typeface="Bookman Old Style" panose="02050604050505020204" pitchFamily="18" charset="0"/>
              </a:rPr>
              <a:t>opening or closing stock is missing, preparation of memorandum trading account after ascertaining gross profit ratio can reveal the opening or closing stock whichever is not given. </a:t>
            </a:r>
            <a:endParaRPr lang="en-US" b="1" dirty="0" smtClean="0">
              <a:latin typeface="Bookman Old Style" panose="02050604050505020204" pitchFamily="18" charset="0"/>
            </a:endParaRPr>
          </a:p>
          <a:p>
            <a:pPr marL="0" indent="0" algn="just">
              <a:buNone/>
            </a:pPr>
            <a:r>
              <a:rPr lang="en-US" b="1" dirty="0" smtClean="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4: </a:t>
            </a:r>
            <a:r>
              <a:rPr lang="en-US" b="1" dirty="0">
                <a:latin typeface="Bookman Old Style" panose="02050604050505020204" pitchFamily="18" charset="0"/>
              </a:rPr>
              <a:t>Opening statement of affairs can now be completed, by filling up figure and opening capital can be ascertained. </a:t>
            </a:r>
            <a:endParaRPr lang="en-US" b="1" dirty="0" smtClean="0">
              <a:latin typeface="Bookman Old Style" panose="02050604050505020204" pitchFamily="18" charset="0"/>
            </a:endParaRPr>
          </a:p>
          <a:p>
            <a:pPr marL="0" indent="0" algn="just">
              <a:buNone/>
            </a:pPr>
            <a:r>
              <a:rPr lang="en-US" b="1" dirty="0" smtClean="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5: </a:t>
            </a:r>
            <a:r>
              <a:rPr lang="en-US" b="1" dirty="0">
                <a:latin typeface="Bookman Old Style" panose="02050604050505020204" pitchFamily="18" charset="0"/>
              </a:rPr>
              <a:t>Appropriate journal entry should be passed in res liabilities included in the opening statement of affairs. sill </a:t>
            </a:r>
            <a:endParaRPr lang="en-US" b="1" dirty="0" smtClean="0">
              <a:latin typeface="Bookman Old Style" panose="02050604050505020204" pitchFamily="18" charset="0"/>
            </a:endParaRPr>
          </a:p>
          <a:p>
            <a:pPr marL="0" indent="0" algn="just">
              <a:buNone/>
            </a:pPr>
            <a:r>
              <a:rPr lang="en-US" b="1" dirty="0" smtClean="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6: </a:t>
            </a:r>
            <a:r>
              <a:rPr lang="en-US" b="1" dirty="0">
                <a:latin typeface="Bookman Old Style" panose="02050604050505020204" pitchFamily="18" charset="0"/>
              </a:rPr>
              <a:t>Real and nominal accounts must be written from recorded in the cash book, total debtors account, total creditors account etc. The double effect of every entry must be posted to the ledger, accounts wherever </a:t>
            </a:r>
            <a:r>
              <a:rPr lang="en-US" b="1" dirty="0" smtClean="0">
                <a:latin typeface="Bookman Old Style" panose="02050604050505020204" pitchFamily="18" charset="0"/>
              </a:rPr>
              <a:t>necessary</a:t>
            </a:r>
          </a:p>
          <a:p>
            <a:pPr marL="0" indent="0" algn="just">
              <a:buNone/>
            </a:pPr>
            <a:r>
              <a:rPr lang="en-US" b="1" dirty="0" smtClean="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7: </a:t>
            </a:r>
            <a:r>
              <a:rPr lang="en-US" b="1" dirty="0">
                <a:latin typeface="Bookman Old Style" panose="02050604050505020204" pitchFamily="18" charset="0"/>
              </a:rPr>
              <a:t>All the accounts in the ledger must be balanced balance should be extracted. </a:t>
            </a:r>
            <a:endParaRPr lang="en-US" b="1" dirty="0" smtClean="0">
              <a:latin typeface="Bookman Old Style" panose="02050604050505020204" pitchFamily="18" charset="0"/>
            </a:endParaRPr>
          </a:p>
          <a:p>
            <a:pPr marL="0" indent="0" algn="just">
              <a:buNone/>
            </a:pPr>
            <a:r>
              <a:rPr lang="en-US" b="1" dirty="0">
                <a:latin typeface="Bookman Old Style" panose="02050604050505020204" pitchFamily="18" charset="0"/>
              </a:rPr>
              <a:t>	</a:t>
            </a:r>
            <a:r>
              <a:rPr lang="en-US" b="1" dirty="0" smtClean="0">
                <a:solidFill>
                  <a:schemeClr val="accent1"/>
                </a:solidFill>
                <a:latin typeface="Bookman Old Style" panose="02050604050505020204" pitchFamily="18" charset="0"/>
              </a:rPr>
              <a:t>Step </a:t>
            </a:r>
            <a:r>
              <a:rPr lang="en-US" b="1" dirty="0">
                <a:solidFill>
                  <a:schemeClr val="accent1"/>
                </a:solidFill>
                <a:latin typeface="Bookman Old Style" panose="02050604050505020204" pitchFamily="18" charset="0"/>
              </a:rPr>
              <a:t>8: </a:t>
            </a:r>
            <a:r>
              <a:rPr lang="en-US" b="1" dirty="0">
                <a:latin typeface="Bookman Old Style" panose="02050604050505020204" pitchFamily="18" charset="0"/>
              </a:rPr>
              <a:t>From the trial balance and any other additional details trading account, profit and loss account and balance sheet must be prepared Note: step 5. 6 and 7 are not needed to solve examination problems The following table shows the figures which are usually missing and the appropriate account from which they can be found</a:t>
            </a:r>
            <a:endParaRPr lang="en-IN" b="1" dirty="0">
              <a:latin typeface="Bookman Old Style" panose="02050604050505020204" pitchFamily="18" charset="0"/>
            </a:endParaRPr>
          </a:p>
        </p:txBody>
      </p:sp>
    </p:spTree>
    <p:extLst>
      <p:ext uri="{BB962C8B-B14F-4D97-AF65-F5344CB8AC3E}">
        <p14:creationId xmlns:p14="http://schemas.microsoft.com/office/powerpoint/2010/main" val="2557766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29237"/>
            <a:ext cx="10515600" cy="4351338"/>
          </a:xfrm>
        </p:spPr>
        <p:txBody>
          <a:bodyPr>
            <a:normAutofit/>
          </a:bodyPr>
          <a:lstStyle/>
          <a:p>
            <a:pPr marL="0" indent="0" algn="ctr">
              <a:buNone/>
            </a:pPr>
            <a:endParaRPr lang="en-US" sz="9600" dirty="0" smtClean="0">
              <a:latin typeface="Arial Black" panose="020B0A04020102020204" pitchFamily="34" charset="0"/>
            </a:endParaRPr>
          </a:p>
          <a:p>
            <a:pPr marL="0" indent="0" algn="ctr">
              <a:buNone/>
            </a:pPr>
            <a:r>
              <a:rPr lang="en-US" sz="9600" dirty="0" smtClean="0">
                <a:solidFill>
                  <a:srgbClr val="0070C0"/>
                </a:solidFill>
                <a:latin typeface="Arial Black" panose="020B0A04020102020204" pitchFamily="34" charset="0"/>
              </a:rPr>
              <a:t>THANK YOU</a:t>
            </a:r>
            <a:endParaRPr lang="en-IN" sz="9600" dirty="0">
              <a:solidFill>
                <a:srgbClr val="0070C0"/>
              </a:solidFill>
              <a:latin typeface="Arial Black" panose="020B0A04020102020204" pitchFamily="34" charset="0"/>
            </a:endParaRPr>
          </a:p>
        </p:txBody>
      </p:sp>
    </p:spTree>
    <p:extLst>
      <p:ext uri="{BB962C8B-B14F-4D97-AF65-F5344CB8AC3E}">
        <p14:creationId xmlns:p14="http://schemas.microsoft.com/office/powerpoint/2010/main" val="3414719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0629" y="365126"/>
            <a:ext cx="11913325" cy="784406"/>
          </a:xfrm>
        </p:spPr>
        <p:txBody>
          <a:bodyPr>
            <a:normAutofit/>
          </a:bodyPr>
          <a:lstStyle/>
          <a:p>
            <a:pPr algn="ctr"/>
            <a:r>
              <a:rPr lang="en-US" sz="3600" dirty="0" smtClean="0">
                <a:latin typeface="Arial Black" panose="020B0A04020102020204" pitchFamily="34" charset="0"/>
              </a:rPr>
              <a:t>INTRODUCTION TO SINGLE ENTRY SYSTEM</a:t>
            </a:r>
            <a:endParaRPr lang="en-IN" sz="3600" dirty="0">
              <a:latin typeface="Arial Black" panose="020B0A04020102020204" pitchFamily="34" charset="0"/>
            </a:endParaRPr>
          </a:p>
        </p:txBody>
      </p:sp>
      <p:sp>
        <p:nvSpPr>
          <p:cNvPr id="3" name="Content Placeholder 2"/>
          <p:cNvSpPr>
            <a:spLocks noGrp="1"/>
          </p:cNvSpPr>
          <p:nvPr>
            <p:ph idx="1"/>
          </p:nvPr>
        </p:nvSpPr>
        <p:spPr>
          <a:xfrm>
            <a:off x="1" y="1149532"/>
            <a:ext cx="11874136" cy="5538651"/>
          </a:xfrm>
        </p:spPr>
        <p:txBody>
          <a:bodyPr>
            <a:normAutofit fontScale="85000" lnSpcReduction="20000"/>
          </a:bodyPr>
          <a:lstStyle/>
          <a:p>
            <a:pPr algn="just">
              <a:buFont typeface="Wingdings" panose="05000000000000000000" pitchFamily="2" charset="2"/>
              <a:buChar char="Ø"/>
            </a:pPr>
            <a:r>
              <a:rPr lang="en-US" dirty="0">
                <a:latin typeface="Bookman Old Style" panose="02050604050505020204" pitchFamily="18" charset="0"/>
              </a:rPr>
              <a:t>Very often small sole proprietorship and partnership businesses do not maintain double entry book keeping system. </a:t>
            </a:r>
            <a:endParaRPr lang="en-US" dirty="0" smtClean="0">
              <a:latin typeface="Bookman Old Style" panose="02050604050505020204" pitchFamily="18" charset="0"/>
            </a:endParaRPr>
          </a:p>
          <a:p>
            <a:pPr algn="just">
              <a:buFont typeface="Wingdings" panose="05000000000000000000" pitchFamily="2" charset="2"/>
              <a:buChar char="Ø"/>
            </a:pPr>
            <a:r>
              <a:rPr lang="en-US" dirty="0" smtClean="0">
                <a:latin typeface="Bookman Old Style" panose="02050604050505020204" pitchFamily="18" charset="0"/>
              </a:rPr>
              <a:t>Sometimes </a:t>
            </a:r>
            <a:r>
              <a:rPr lang="en-US" dirty="0">
                <a:latin typeface="Bookman Old Style" panose="02050604050505020204" pitchFamily="18" charset="0"/>
              </a:rPr>
              <a:t>they keep record of the cash transactions and credit transactions only. </a:t>
            </a:r>
            <a:endParaRPr lang="en-US" dirty="0" smtClean="0">
              <a:latin typeface="Bookman Old Style" panose="02050604050505020204" pitchFamily="18" charset="0"/>
            </a:endParaRPr>
          </a:p>
          <a:p>
            <a:pPr algn="just">
              <a:buFont typeface="Wingdings" panose="05000000000000000000" pitchFamily="2" charset="2"/>
              <a:buChar char="Ø"/>
            </a:pPr>
            <a:r>
              <a:rPr lang="en-US" dirty="0" smtClean="0">
                <a:latin typeface="Bookman Old Style" panose="02050604050505020204" pitchFamily="18" charset="0"/>
              </a:rPr>
              <a:t>Sometimes </a:t>
            </a:r>
            <a:r>
              <a:rPr lang="en-US" dirty="0">
                <a:latin typeface="Bookman Old Style" panose="02050604050505020204" pitchFamily="18" charset="0"/>
              </a:rPr>
              <a:t>they do not maintain records of all transactions. But at the end of the accounting period they want to know the performance and financial position of their businesses. </a:t>
            </a:r>
            <a:endParaRPr lang="en-US" dirty="0" smtClean="0">
              <a:latin typeface="Bookman Old Style" panose="02050604050505020204" pitchFamily="18" charset="0"/>
            </a:endParaRPr>
          </a:p>
          <a:p>
            <a:pPr algn="just">
              <a:buFont typeface="Wingdings" panose="05000000000000000000" pitchFamily="2" charset="2"/>
              <a:buChar char="Ø"/>
            </a:pPr>
            <a:r>
              <a:rPr lang="en-US" dirty="0" smtClean="0">
                <a:latin typeface="Bookman Old Style" panose="02050604050505020204" pitchFamily="18" charset="0"/>
              </a:rPr>
              <a:t>This </a:t>
            </a:r>
            <a:r>
              <a:rPr lang="en-US" dirty="0">
                <a:latin typeface="Bookman Old Style" panose="02050604050505020204" pitchFamily="18" charset="0"/>
              </a:rPr>
              <a:t>creates some special problems to the accountants. </a:t>
            </a:r>
            <a:endParaRPr lang="en-US" dirty="0" smtClean="0">
              <a:latin typeface="Bookman Old Style" panose="02050604050505020204" pitchFamily="18" charset="0"/>
            </a:endParaRPr>
          </a:p>
          <a:p>
            <a:pPr algn="just">
              <a:buFont typeface="Wingdings" panose="05000000000000000000" pitchFamily="2" charset="2"/>
              <a:buChar char="Ø"/>
            </a:pPr>
            <a:r>
              <a:rPr lang="en-US" dirty="0" smtClean="0">
                <a:latin typeface="Bookman Old Style" panose="02050604050505020204" pitchFamily="18" charset="0"/>
              </a:rPr>
              <a:t>This </a:t>
            </a:r>
            <a:r>
              <a:rPr lang="en-US" dirty="0">
                <a:latin typeface="Bookman Old Style" panose="02050604050505020204" pitchFamily="18" charset="0"/>
              </a:rPr>
              <a:t>chapter discusses how to complete the accounts from available incomplete records.</a:t>
            </a:r>
            <a:endParaRPr lang="en-IN" dirty="0">
              <a:latin typeface="Bookman Old Style" panose="02050604050505020204" pitchFamily="18" charset="0"/>
            </a:endParaRPr>
          </a:p>
          <a:p>
            <a:pPr algn="just">
              <a:buFont typeface="Wingdings" panose="05000000000000000000" pitchFamily="2" charset="2"/>
              <a:buChar char="Ø"/>
            </a:pPr>
            <a:r>
              <a:rPr lang="en-US" dirty="0">
                <a:latin typeface="Bookman Old Style" panose="02050604050505020204" pitchFamily="18" charset="0"/>
              </a:rPr>
              <a:t>The term </a:t>
            </a:r>
            <a:r>
              <a:rPr lang="en-US" b="1" dirty="0">
                <a:latin typeface="Bookman Old Style" panose="02050604050505020204" pitchFamily="18" charset="0"/>
              </a:rPr>
              <a:t>“Single Entry System” </a:t>
            </a:r>
            <a:r>
              <a:rPr lang="en-US" dirty="0">
                <a:latin typeface="Bookman Old Style" panose="02050604050505020204" pitchFamily="18" charset="0"/>
              </a:rPr>
              <a:t>is popularly used to describe the problems of accounts from incomplete records. In practice, the quack accountants follow some hybrid methods. </a:t>
            </a:r>
            <a:endParaRPr lang="en-US" dirty="0" smtClean="0">
              <a:latin typeface="Bookman Old Style" panose="02050604050505020204" pitchFamily="18" charset="0"/>
            </a:endParaRPr>
          </a:p>
          <a:p>
            <a:pPr algn="just">
              <a:buFont typeface="Wingdings" panose="05000000000000000000" pitchFamily="2" charset="2"/>
              <a:buChar char="Ø"/>
            </a:pPr>
            <a:r>
              <a:rPr lang="en-US" dirty="0" smtClean="0">
                <a:latin typeface="Bookman Old Style" panose="02050604050505020204" pitchFamily="18" charset="0"/>
              </a:rPr>
              <a:t>For </a:t>
            </a:r>
            <a:r>
              <a:rPr lang="en-US" dirty="0">
                <a:latin typeface="Bookman Old Style" panose="02050604050505020204" pitchFamily="18" charset="0"/>
              </a:rPr>
              <a:t>some transactions they complete double entries. For some others they just maintain one entry. Still for some others, they even do not pass any entry. Briefly, this may be stated as incomplete records. The task of the accountant is to establish linkage among the available information and to </a:t>
            </a:r>
            <a:r>
              <a:rPr lang="en-US" dirty="0" err="1">
                <a:latin typeface="Bookman Old Style" panose="02050604050505020204" pitchFamily="18" charset="0"/>
              </a:rPr>
              <a:t>finalise</a:t>
            </a:r>
            <a:r>
              <a:rPr lang="en-US" dirty="0">
                <a:latin typeface="Bookman Old Style" panose="02050604050505020204" pitchFamily="18" charset="0"/>
              </a:rPr>
              <a:t> the accounts.</a:t>
            </a:r>
            <a:endParaRPr lang="en-IN" dirty="0">
              <a:latin typeface="Bookman Old Style" panose="02050604050505020204" pitchFamily="18" charset="0"/>
            </a:endParaRPr>
          </a:p>
          <a:p>
            <a:endParaRPr lang="en-IN" dirty="0"/>
          </a:p>
        </p:txBody>
      </p:sp>
    </p:spTree>
    <p:extLst>
      <p:ext uri="{BB962C8B-B14F-4D97-AF65-F5344CB8AC3E}">
        <p14:creationId xmlns:p14="http://schemas.microsoft.com/office/powerpoint/2010/main" val="692529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8193" y="365125"/>
            <a:ext cx="11678195" cy="797469"/>
          </a:xfrm>
        </p:spPr>
        <p:txBody>
          <a:bodyPr>
            <a:normAutofit fontScale="90000"/>
          </a:bodyPr>
          <a:lstStyle/>
          <a:p>
            <a:pPr algn="ctr"/>
            <a:r>
              <a:rPr lang="en-US" b="1" dirty="0" smtClean="0">
                <a:latin typeface="Arial Black" panose="020B0A04020102020204" pitchFamily="34" charset="0"/>
              </a:rPr>
              <a:t>FEATURES OF SINGLE ENTRY SYSTEM</a:t>
            </a:r>
            <a:endParaRPr lang="en-IN" b="1" dirty="0">
              <a:latin typeface="Arial Black" panose="020B0A04020102020204" pitchFamily="34" charset="0"/>
            </a:endParaRPr>
          </a:p>
        </p:txBody>
      </p:sp>
      <p:sp>
        <p:nvSpPr>
          <p:cNvPr id="3" name="Content Placeholder 2"/>
          <p:cNvSpPr>
            <a:spLocks noGrp="1"/>
          </p:cNvSpPr>
          <p:nvPr>
            <p:ph idx="1"/>
          </p:nvPr>
        </p:nvSpPr>
        <p:spPr>
          <a:xfrm>
            <a:off x="248193" y="1162594"/>
            <a:ext cx="11678195" cy="5564777"/>
          </a:xfrm>
        </p:spPr>
        <p:txBody>
          <a:bodyPr>
            <a:normAutofit fontScale="92500" lnSpcReduction="10000"/>
          </a:bodyPr>
          <a:lstStyle/>
          <a:p>
            <a:pPr marL="514350" lvl="0" indent="-514350" algn="just">
              <a:buFont typeface="+mj-lt"/>
              <a:buAutoNum type="arabicPeriod"/>
            </a:pPr>
            <a:r>
              <a:rPr lang="en-US" b="1" dirty="0">
                <a:latin typeface="Bookman Old Style" panose="02050604050505020204" pitchFamily="18" charset="0"/>
              </a:rPr>
              <a:t>It is an inaccurate, unscientific and unsystematic method of recording business transactions.</a:t>
            </a:r>
            <a:endParaRPr lang="en-IN" b="1" dirty="0">
              <a:latin typeface="Bookman Old Style" panose="02050604050505020204" pitchFamily="18" charset="0"/>
            </a:endParaRPr>
          </a:p>
          <a:p>
            <a:pPr marL="514350" lvl="0" indent="-514350" algn="just">
              <a:buFont typeface="+mj-lt"/>
              <a:buAutoNum type="arabicPeriod"/>
            </a:pPr>
            <a:r>
              <a:rPr lang="en-US" b="1" dirty="0">
                <a:latin typeface="Bookman Old Style" panose="02050604050505020204" pitchFamily="18" charset="0"/>
              </a:rPr>
              <a:t>There is generally no record of real and personal accounts and, in most of the cases; a record is kept for cash transactions and personal accounts.</a:t>
            </a:r>
            <a:endParaRPr lang="en-IN" b="1" dirty="0">
              <a:latin typeface="Bookman Old Style" panose="02050604050505020204" pitchFamily="18" charset="0"/>
            </a:endParaRPr>
          </a:p>
          <a:p>
            <a:pPr marL="514350" lvl="0" indent="-514350" algn="just">
              <a:buFont typeface="+mj-lt"/>
              <a:buAutoNum type="arabicPeriod"/>
            </a:pPr>
            <a:r>
              <a:rPr lang="en-US" b="1" dirty="0">
                <a:latin typeface="Bookman Old Style" panose="02050604050505020204" pitchFamily="18" charset="0"/>
              </a:rPr>
              <a:t>Cash book mixes up business and personal transactions of the owners.</a:t>
            </a:r>
            <a:endParaRPr lang="en-IN" b="1" dirty="0">
              <a:latin typeface="Bookman Old Style" panose="02050604050505020204" pitchFamily="18" charset="0"/>
            </a:endParaRPr>
          </a:p>
          <a:p>
            <a:pPr marL="514350" lvl="0" indent="-514350" algn="just">
              <a:buFont typeface="+mj-lt"/>
              <a:buAutoNum type="arabicPeriod"/>
            </a:pPr>
            <a:r>
              <a:rPr lang="en-US" b="1" dirty="0">
                <a:latin typeface="Bookman Old Style" panose="02050604050505020204" pitchFamily="18" charset="0"/>
              </a:rPr>
              <a:t>There is no uniformity in maintaining the records and the system may differ from firm to firm depending on the requirements and convenience of each firm.</a:t>
            </a:r>
            <a:endParaRPr lang="en-IN" b="1" dirty="0">
              <a:latin typeface="Bookman Old Style" panose="02050604050505020204" pitchFamily="18" charset="0"/>
            </a:endParaRPr>
          </a:p>
          <a:p>
            <a:pPr marL="514350" lvl="0" indent="-514350" algn="just">
              <a:buFont typeface="+mj-lt"/>
              <a:buAutoNum type="arabicPeriod"/>
            </a:pPr>
            <a:r>
              <a:rPr lang="en-US" b="1" dirty="0">
                <a:latin typeface="Bookman Old Style" panose="02050604050505020204" pitchFamily="18" charset="0"/>
              </a:rPr>
              <a:t>Profit under this system is only an estimate based on available information and therefore true and correct profits cannot be determined. The same is the case with the financial position in the absence of a proper balance sheet.</a:t>
            </a:r>
            <a:endParaRPr lang="en-IN" b="1" dirty="0">
              <a:latin typeface="Bookman Old Style" panose="02050604050505020204" pitchFamily="18" charset="0"/>
            </a:endParaRPr>
          </a:p>
          <a:p>
            <a:endParaRPr lang="en-IN" dirty="0"/>
          </a:p>
        </p:txBody>
      </p:sp>
    </p:spTree>
    <p:extLst>
      <p:ext uri="{BB962C8B-B14F-4D97-AF65-F5344CB8AC3E}">
        <p14:creationId xmlns:p14="http://schemas.microsoft.com/office/powerpoint/2010/main" val="1382181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7560"/>
            <a:ext cx="10515600" cy="719092"/>
          </a:xfrm>
        </p:spPr>
        <p:txBody>
          <a:bodyPr>
            <a:normAutofit fontScale="90000"/>
          </a:bodyPr>
          <a:lstStyle/>
          <a:p>
            <a:pPr algn="ctr"/>
            <a:r>
              <a:rPr lang="en-US" sz="2400" b="1" dirty="0" smtClean="0">
                <a:latin typeface="Arial Black" panose="020B0A04020102020204" pitchFamily="34" charset="0"/>
              </a:rPr>
              <a:t>DIFFERENCE BETWEEN SINGLE ENTRY AND DOUBLE ENTRY SYSTEM</a:t>
            </a:r>
            <a:endParaRPr lang="en-IN" sz="2400" b="1" dirty="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033516"/>
              </p:ext>
            </p:extLst>
          </p:nvPr>
        </p:nvGraphicFramePr>
        <p:xfrm>
          <a:off x="548640" y="1149534"/>
          <a:ext cx="11351622" cy="5057009"/>
        </p:xfrm>
        <a:graphic>
          <a:graphicData uri="http://schemas.openxmlformats.org/drawingml/2006/table">
            <a:tbl>
              <a:tblPr firstRow="1" bandRow="1">
                <a:tableStyleId>{5940675A-B579-460E-94D1-54222C63F5DA}</a:tableStyleId>
              </a:tblPr>
              <a:tblGrid>
                <a:gridCol w="5675811"/>
                <a:gridCol w="5675811"/>
              </a:tblGrid>
              <a:tr h="274317">
                <a:tc>
                  <a:txBody>
                    <a:bodyPr/>
                    <a:lstStyle/>
                    <a:p>
                      <a:pPr algn="ctr"/>
                      <a:r>
                        <a:rPr lang="en-US" sz="1600" b="1" dirty="0" smtClean="0">
                          <a:latin typeface="Bookman Old Style" panose="02050604050505020204" pitchFamily="18" charset="0"/>
                        </a:rPr>
                        <a:t>Single entry system</a:t>
                      </a:r>
                      <a:endParaRPr lang="en-IN" sz="1600" b="1" dirty="0">
                        <a:latin typeface="Bookman Old Style" panose="02050604050505020204" pitchFamily="18" charset="0"/>
                      </a:endParaRPr>
                    </a:p>
                  </a:txBody>
                  <a:tcPr/>
                </a:tc>
                <a:tc>
                  <a:txBody>
                    <a:bodyPr/>
                    <a:lstStyle/>
                    <a:p>
                      <a:pPr algn="ctr"/>
                      <a:r>
                        <a:rPr lang="en-US" sz="1600" b="1" dirty="0" smtClean="0">
                          <a:latin typeface="Bookman Old Style" panose="02050604050505020204" pitchFamily="18" charset="0"/>
                        </a:rPr>
                        <a:t>Double entry</a:t>
                      </a:r>
                      <a:r>
                        <a:rPr lang="en-US" sz="1600" b="1" baseline="0" dirty="0" smtClean="0">
                          <a:latin typeface="Bookman Old Style" panose="02050604050505020204" pitchFamily="18" charset="0"/>
                        </a:rPr>
                        <a:t> system</a:t>
                      </a:r>
                      <a:endParaRPr lang="en-IN" sz="1600" b="1" dirty="0">
                        <a:latin typeface="Bookman Old Style" panose="02050604050505020204" pitchFamily="18" charset="0"/>
                      </a:endParaRPr>
                    </a:p>
                  </a:txBody>
                  <a:tcPr/>
                </a:tc>
              </a:tr>
              <a:tr h="451160">
                <a:tc>
                  <a:txBody>
                    <a:bodyPr/>
                    <a:lstStyle/>
                    <a:p>
                      <a:r>
                        <a:rPr lang="en-US" sz="1600" b="1" dirty="0" err="1">
                          <a:effectLst/>
                          <a:latin typeface="Bookman Old Style" panose="02050604050505020204" pitchFamily="18" charset="0"/>
                        </a:rPr>
                        <a:t>i</a:t>
                      </a:r>
                      <a:r>
                        <a:rPr lang="en-US" sz="1600" b="1" dirty="0">
                          <a:effectLst/>
                          <a:latin typeface="Bookman Old Style" panose="02050604050505020204" pitchFamily="18" charset="0"/>
                        </a:rPr>
                        <a:t>) Both aspects of an entry are recorded</a:t>
                      </a:r>
                    </a:p>
                  </a:txBody>
                  <a:tcPr anchor="ctr"/>
                </a:tc>
                <a:tc>
                  <a:txBody>
                    <a:bodyPr/>
                    <a:lstStyle/>
                    <a:p>
                      <a:r>
                        <a:rPr lang="en-US" sz="1600" b="1">
                          <a:effectLst/>
                          <a:latin typeface="Bookman Old Style" panose="02050604050505020204" pitchFamily="18" charset="0"/>
                        </a:rPr>
                        <a:t>Both aspects of an entry may not be recorded</a:t>
                      </a:r>
                    </a:p>
                  </a:txBody>
                  <a:tcPr anchor="ctr"/>
                </a:tc>
              </a:tr>
              <a:tr h="451160">
                <a:tc>
                  <a:txBody>
                    <a:bodyPr/>
                    <a:lstStyle/>
                    <a:p>
                      <a:r>
                        <a:rPr lang="en-US" sz="1600" b="1" dirty="0">
                          <a:effectLst/>
                          <a:latin typeface="Bookman Old Style" panose="02050604050505020204" pitchFamily="18" charset="0"/>
                        </a:rPr>
                        <a:t>(ii) Personal, real, and nominal accounts are kept</a:t>
                      </a:r>
                    </a:p>
                  </a:txBody>
                  <a:tcPr anchor="ctr"/>
                </a:tc>
                <a:tc>
                  <a:txBody>
                    <a:bodyPr/>
                    <a:lstStyle/>
                    <a:p>
                      <a:r>
                        <a:rPr lang="en-US" sz="1600" b="1" dirty="0">
                          <a:effectLst/>
                          <a:latin typeface="Bookman Old Style" panose="02050604050505020204" pitchFamily="18" charset="0"/>
                        </a:rPr>
                        <a:t>Only personal accounts are maintained</a:t>
                      </a:r>
                    </a:p>
                  </a:txBody>
                  <a:tcPr anchor="ctr"/>
                </a:tc>
              </a:tr>
              <a:tr h="704551">
                <a:tc>
                  <a:txBody>
                    <a:bodyPr/>
                    <a:lstStyle/>
                    <a:p>
                      <a:r>
                        <a:rPr lang="en-US" sz="1600" b="1" dirty="0">
                          <a:effectLst/>
                          <a:latin typeface="Bookman Old Style" panose="02050604050505020204" pitchFamily="18" charset="0"/>
                        </a:rPr>
                        <a:t>(iii) Cash book, general ledger, debtor's ledger, and creditor's ledger are maintained</a:t>
                      </a:r>
                    </a:p>
                  </a:txBody>
                  <a:tcPr anchor="ctr"/>
                </a:tc>
                <a:tc>
                  <a:txBody>
                    <a:bodyPr/>
                    <a:lstStyle/>
                    <a:p>
                      <a:r>
                        <a:rPr lang="en-US" sz="1600" b="1" dirty="0">
                          <a:effectLst/>
                          <a:latin typeface="Bookman Old Style" panose="02050604050505020204" pitchFamily="18" charset="0"/>
                        </a:rPr>
                        <a:t>Only the debtor's ledger and the creditor's ledger are kept</a:t>
                      </a:r>
                    </a:p>
                  </a:txBody>
                  <a:tcPr anchor="ctr"/>
                </a:tc>
              </a:tr>
              <a:tr h="704551">
                <a:tc>
                  <a:txBody>
                    <a:bodyPr/>
                    <a:lstStyle/>
                    <a:p>
                      <a:r>
                        <a:rPr lang="en-US" sz="1600" b="1" dirty="0">
                          <a:effectLst/>
                          <a:latin typeface="Bookman Old Style" panose="02050604050505020204" pitchFamily="18" charset="0"/>
                        </a:rPr>
                        <a:t>(iv) Mathematical accuracy can be checked as the trial balance is available</a:t>
                      </a:r>
                    </a:p>
                  </a:txBody>
                  <a:tcPr anchor="ctr"/>
                </a:tc>
                <a:tc>
                  <a:txBody>
                    <a:bodyPr/>
                    <a:lstStyle/>
                    <a:p>
                      <a:r>
                        <a:rPr lang="en-US" sz="1600" b="1" dirty="0">
                          <a:effectLst/>
                          <a:latin typeface="Bookman Old Style" panose="02050604050505020204" pitchFamily="18" charset="0"/>
                        </a:rPr>
                        <a:t>Trial balance cannot be prepared, meaning that mathematical accuracy cannot be checked</a:t>
                      </a:r>
                    </a:p>
                  </a:txBody>
                  <a:tcPr anchor="ctr"/>
                </a:tc>
              </a:tr>
              <a:tr h="1001205">
                <a:tc>
                  <a:txBody>
                    <a:bodyPr/>
                    <a:lstStyle/>
                    <a:p>
                      <a:r>
                        <a:rPr lang="en-US" sz="1600" b="1" dirty="0">
                          <a:effectLst/>
                          <a:latin typeface="Bookman Old Style" panose="02050604050505020204" pitchFamily="18" charset="0"/>
                        </a:rPr>
                        <a:t>(v) </a:t>
                      </a:r>
                      <a:r>
                        <a:rPr lang="en-US" sz="1600" b="1" dirty="0">
                          <a:solidFill>
                            <a:srgbClr val="022C43"/>
                          </a:solidFill>
                          <a:effectLst/>
                          <a:latin typeface="Bookman Old Style" panose="02050604050505020204" pitchFamily="18" charset="0"/>
                          <a:hlinkClick r:id="rId2"/>
                        </a:rPr>
                        <a:t>Trading account</a:t>
                      </a:r>
                      <a:r>
                        <a:rPr lang="en-US" sz="1600" b="1" dirty="0">
                          <a:effectLst/>
                          <a:latin typeface="Bookman Old Style" panose="02050604050505020204" pitchFamily="18" charset="0"/>
                        </a:rPr>
                        <a:t> and profit and loss account can be prepared</a:t>
                      </a:r>
                    </a:p>
                  </a:txBody>
                  <a:tcPr anchor="ctr"/>
                </a:tc>
                <a:tc>
                  <a:txBody>
                    <a:bodyPr/>
                    <a:lstStyle/>
                    <a:p>
                      <a:r>
                        <a:rPr lang="en-US" sz="1600" b="1" dirty="0">
                          <a:effectLst/>
                          <a:latin typeface="Bookman Old Style" panose="02050604050505020204" pitchFamily="18" charset="0"/>
                        </a:rPr>
                        <a:t>Due to the absence of the trial balance, the trading account and profit and loss account cannot be prepared</a:t>
                      </a:r>
                    </a:p>
                  </a:txBody>
                  <a:tcPr anchor="ctr"/>
                </a:tc>
              </a:tr>
              <a:tr h="704551">
                <a:tc>
                  <a:txBody>
                    <a:bodyPr/>
                    <a:lstStyle/>
                    <a:p>
                      <a:r>
                        <a:rPr lang="en-US" sz="1600" b="1" dirty="0">
                          <a:effectLst/>
                          <a:latin typeface="Bookman Old Style" panose="02050604050505020204" pitchFamily="18" charset="0"/>
                        </a:rPr>
                        <a:t>(vi) Various </a:t>
                      </a:r>
                      <a:r>
                        <a:rPr lang="en-US" sz="1600" b="1" dirty="0">
                          <a:solidFill>
                            <a:srgbClr val="022C43"/>
                          </a:solidFill>
                          <a:effectLst/>
                          <a:latin typeface="Bookman Old Style" panose="02050604050505020204" pitchFamily="18" charset="0"/>
                          <a:hlinkClick r:id="rId3"/>
                        </a:rPr>
                        <a:t>accounting ratios</a:t>
                      </a:r>
                      <a:r>
                        <a:rPr lang="en-US" sz="1600" b="1" dirty="0">
                          <a:effectLst/>
                          <a:latin typeface="Bookman Old Style" panose="02050604050505020204" pitchFamily="18" charset="0"/>
                        </a:rPr>
                        <a:t> can be computed</a:t>
                      </a:r>
                    </a:p>
                  </a:txBody>
                  <a:tcPr anchor="ctr"/>
                </a:tc>
                <a:tc>
                  <a:txBody>
                    <a:bodyPr/>
                    <a:lstStyle/>
                    <a:p>
                      <a:r>
                        <a:rPr lang="en-US" sz="1600" b="1" dirty="0">
                          <a:effectLst/>
                          <a:latin typeface="Bookman Old Style" panose="02050604050505020204" pitchFamily="18" charset="0"/>
                        </a:rPr>
                        <a:t>Important ratios like the </a:t>
                      </a:r>
                      <a:r>
                        <a:rPr lang="en-US" sz="1600" b="1" dirty="0">
                          <a:solidFill>
                            <a:srgbClr val="022C43"/>
                          </a:solidFill>
                          <a:effectLst/>
                          <a:latin typeface="Bookman Old Style" panose="02050604050505020204" pitchFamily="18" charset="0"/>
                          <a:hlinkClick r:id="rId4"/>
                        </a:rPr>
                        <a:t>gross profit ratio</a:t>
                      </a:r>
                      <a:r>
                        <a:rPr lang="en-US" sz="1600" b="1" dirty="0">
                          <a:effectLst/>
                          <a:latin typeface="Bookman Old Style" panose="02050604050505020204" pitchFamily="18" charset="0"/>
                        </a:rPr>
                        <a:t> and </a:t>
                      </a:r>
                      <a:r>
                        <a:rPr lang="en-US" sz="1600" b="1" dirty="0">
                          <a:solidFill>
                            <a:srgbClr val="022C43"/>
                          </a:solidFill>
                          <a:effectLst/>
                          <a:latin typeface="Bookman Old Style" panose="02050604050505020204" pitchFamily="18" charset="0"/>
                          <a:hlinkClick r:id="rId5"/>
                        </a:rPr>
                        <a:t>net profit ratio</a:t>
                      </a:r>
                      <a:r>
                        <a:rPr lang="en-US" sz="1600" b="1" dirty="0">
                          <a:effectLst/>
                          <a:latin typeface="Bookman Old Style" panose="02050604050505020204" pitchFamily="18" charset="0"/>
                        </a:rPr>
                        <a:t> cannot be computed</a:t>
                      </a:r>
                    </a:p>
                  </a:txBody>
                  <a:tcPr anchor="ctr"/>
                </a:tc>
              </a:tr>
              <a:tr h="704551">
                <a:tc>
                  <a:txBody>
                    <a:bodyPr/>
                    <a:lstStyle/>
                    <a:p>
                      <a:r>
                        <a:rPr lang="en-US" sz="1600" b="1" dirty="0">
                          <a:effectLst/>
                          <a:latin typeface="Bookman Old Style" panose="02050604050505020204" pitchFamily="18" charset="0"/>
                        </a:rPr>
                        <a:t>(vii) A scientific system that follows a specific set of rules</a:t>
                      </a:r>
                    </a:p>
                  </a:txBody>
                  <a:tcPr anchor="ctr"/>
                </a:tc>
                <a:tc>
                  <a:txBody>
                    <a:bodyPr/>
                    <a:lstStyle/>
                    <a:p>
                      <a:r>
                        <a:rPr lang="en-US" sz="1600" b="1" dirty="0">
                          <a:effectLst/>
                          <a:latin typeface="Bookman Old Style" panose="02050604050505020204" pitchFamily="18" charset="0"/>
                        </a:rPr>
                        <a:t>The system is unscientific and does not follow any set of rules</a:t>
                      </a:r>
                    </a:p>
                  </a:txBody>
                  <a:tcPr anchor="ctr"/>
                </a:tc>
              </a:tr>
            </a:tbl>
          </a:graphicData>
        </a:graphic>
      </p:graphicFrame>
    </p:spTree>
    <p:extLst>
      <p:ext uri="{BB962C8B-B14F-4D97-AF65-F5344CB8AC3E}">
        <p14:creationId xmlns:p14="http://schemas.microsoft.com/office/powerpoint/2010/main" val="3008839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3069" y="169182"/>
            <a:ext cx="10515600" cy="601527"/>
          </a:xfrm>
        </p:spPr>
        <p:txBody>
          <a:bodyPr>
            <a:normAutofit fontScale="90000"/>
          </a:bodyPr>
          <a:lstStyle/>
          <a:p>
            <a:pPr algn="ctr"/>
            <a:r>
              <a:rPr lang="en-IN" dirty="0" smtClean="0">
                <a:latin typeface="Arial Black" panose="020B0A04020102020204" pitchFamily="34" charset="0"/>
              </a:rPr>
              <a:t>STATEMENT OF AFFAIRS</a:t>
            </a:r>
            <a:endParaRPr lang="en-IN" dirty="0">
              <a:latin typeface="Arial Black" panose="020B0A04020102020204" pitchFamily="34" charset="0"/>
            </a:endParaRPr>
          </a:p>
        </p:txBody>
      </p:sp>
      <p:sp>
        <p:nvSpPr>
          <p:cNvPr id="3" name="Content Placeholder 2"/>
          <p:cNvSpPr>
            <a:spLocks noGrp="1"/>
          </p:cNvSpPr>
          <p:nvPr>
            <p:ph idx="1"/>
          </p:nvPr>
        </p:nvSpPr>
        <p:spPr>
          <a:xfrm>
            <a:off x="0" y="770708"/>
            <a:ext cx="12192000" cy="6087292"/>
          </a:xfrm>
        </p:spPr>
        <p:txBody>
          <a:bodyPr>
            <a:normAutofit fontScale="77500" lnSpcReduction="20000"/>
          </a:bodyPr>
          <a:lstStyle/>
          <a:p>
            <a:pPr marL="0" indent="0" algn="just">
              <a:buNone/>
            </a:pPr>
            <a:r>
              <a:rPr lang="en-US" b="1" dirty="0" smtClean="0">
                <a:latin typeface="Bookman Old Style" panose="02050604050505020204" pitchFamily="18" charset="0"/>
              </a:rPr>
              <a:t>	A </a:t>
            </a:r>
            <a:r>
              <a:rPr lang="en-US" b="1" dirty="0">
                <a:latin typeface="Bookman Old Style" panose="02050604050505020204" pitchFamily="18" charset="0"/>
              </a:rPr>
              <a:t>statement of affairs, like a balance sheet, is a statement which shows the assets and liabilities of a concern on a particular date and reveals its financial state of affairs. Many of the assets and liabilities shown on this statement are based on the estimates made by the proprietor. They are not based on book values as in case of balance sheet. Statement of affairs is prepared to ascertain the financial position and capital investments in the </a:t>
            </a:r>
            <a:r>
              <a:rPr lang="en-US" b="1" dirty="0" smtClean="0">
                <a:latin typeface="Bookman Old Style" panose="02050604050505020204" pitchFamily="18" charset="0"/>
              </a:rPr>
              <a:t>organization </a:t>
            </a:r>
            <a:r>
              <a:rPr lang="en-US" b="1" dirty="0">
                <a:latin typeface="Bookman Old Style" panose="02050604050505020204" pitchFamily="18" charset="0"/>
              </a:rPr>
              <a:t>where books of accounts are not properly maintained or may be destroyed. The values of various assets and liabilities of the concern are ascertained as under</a:t>
            </a:r>
            <a:r>
              <a:rPr lang="en-US" b="1" dirty="0" smtClean="0">
                <a:latin typeface="Bookman Old Style" panose="02050604050505020204" pitchFamily="18" charset="0"/>
              </a:rPr>
              <a:t>:</a:t>
            </a:r>
          </a:p>
          <a:p>
            <a:pPr marL="514350" indent="-514350" algn="just">
              <a:buFont typeface="+mj-lt"/>
              <a:buAutoNum type="arabicPeriod"/>
            </a:pPr>
            <a:r>
              <a:rPr lang="en-US" b="1" dirty="0" smtClean="0">
                <a:latin typeface="Bookman Old Style" panose="02050604050505020204" pitchFamily="18" charset="0"/>
              </a:rPr>
              <a:t>Cash </a:t>
            </a:r>
            <a:r>
              <a:rPr lang="en-US" b="1" dirty="0">
                <a:latin typeface="Bookman Old Style" panose="02050604050505020204" pitchFamily="18" charset="0"/>
              </a:rPr>
              <a:t>in hand: </a:t>
            </a:r>
            <a:r>
              <a:rPr lang="en-US" dirty="0" smtClean="0">
                <a:latin typeface="Bookman Old Style" panose="02050604050505020204" pitchFamily="18" charset="0"/>
              </a:rPr>
              <a:t>It </a:t>
            </a:r>
            <a:r>
              <a:rPr lang="en-US" dirty="0">
                <a:latin typeface="Bookman Old Style" panose="02050604050505020204" pitchFamily="18" charset="0"/>
              </a:rPr>
              <a:t>is ascertained from cash book or through physical verification of cash in hand </a:t>
            </a:r>
            <a:r>
              <a:rPr lang="en-US" dirty="0" smtClean="0">
                <a:latin typeface="Bookman Old Style" panose="02050604050505020204" pitchFamily="18" charset="0"/>
              </a:rPr>
              <a:t>Cash </a:t>
            </a:r>
            <a:r>
              <a:rPr lang="en-US" dirty="0">
                <a:latin typeface="Bookman Old Style" panose="02050604050505020204" pitchFamily="18" charset="0"/>
              </a:rPr>
              <a:t>with bank: It is ascertained by balancing cash book. In case the cash book has no bank column it is confirmed on the basis of pass book or bank records</a:t>
            </a:r>
            <a:r>
              <a:rPr lang="en-US" dirty="0" smtClean="0">
                <a:latin typeface="Bookman Old Style" panose="02050604050505020204" pitchFamily="18" charset="0"/>
              </a:rPr>
              <a:t>.</a:t>
            </a:r>
          </a:p>
          <a:p>
            <a:pPr marL="514350" indent="-514350" algn="just">
              <a:buFont typeface="+mj-lt"/>
              <a:buAutoNum type="arabicPeriod"/>
            </a:pPr>
            <a:r>
              <a:rPr lang="en-US" b="1" dirty="0" smtClean="0">
                <a:latin typeface="Bookman Old Style" panose="02050604050505020204" pitchFamily="18" charset="0"/>
              </a:rPr>
              <a:t>Debtors </a:t>
            </a:r>
            <a:r>
              <a:rPr lang="en-US" b="1" dirty="0">
                <a:latin typeface="Bookman Old Style" panose="02050604050505020204" pitchFamily="18" charset="0"/>
              </a:rPr>
              <a:t>&amp; creditors: </a:t>
            </a:r>
            <a:r>
              <a:rPr lang="en-US" dirty="0">
                <a:latin typeface="Bookman Old Style" panose="02050604050505020204" pitchFamily="18" charset="0"/>
              </a:rPr>
              <a:t>They are calculated from the personal ledgers maintained by the concern. </a:t>
            </a:r>
            <a:endParaRPr lang="en-US"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Stock </a:t>
            </a:r>
            <a:r>
              <a:rPr lang="en-US" b="1" dirty="0">
                <a:latin typeface="Bookman Old Style" panose="02050604050505020204" pitchFamily="18" charset="0"/>
              </a:rPr>
              <a:t>in trade: </a:t>
            </a:r>
            <a:r>
              <a:rPr lang="en-US" dirty="0">
                <a:latin typeface="Bookman Old Style" panose="02050604050505020204" pitchFamily="18" charset="0"/>
              </a:rPr>
              <a:t>It is valued on the basis of actual stock taking and valuation. </a:t>
            </a:r>
            <a:endParaRPr lang="en-US" dirty="0" smtClean="0">
              <a:latin typeface="Bookman Old Style" panose="02050604050505020204" pitchFamily="18" charset="0"/>
            </a:endParaRPr>
          </a:p>
          <a:p>
            <a:pPr marL="514350" indent="-514350" algn="just">
              <a:buFont typeface="+mj-lt"/>
              <a:buAutoNum type="arabicPeriod"/>
            </a:pPr>
            <a:r>
              <a:rPr lang="en-US" b="1" dirty="0" smtClean="0">
                <a:latin typeface="Bookman Old Style" panose="02050604050505020204" pitchFamily="18" charset="0"/>
              </a:rPr>
              <a:t>Fixed </a:t>
            </a:r>
            <a:r>
              <a:rPr lang="en-US" b="1" dirty="0">
                <a:latin typeface="Bookman Old Style" panose="02050604050505020204" pitchFamily="18" charset="0"/>
              </a:rPr>
              <a:t>Assets: </a:t>
            </a:r>
            <a:r>
              <a:rPr lang="en-US" dirty="0">
                <a:latin typeface="Bookman Old Style" panose="02050604050505020204" pitchFamily="18" charset="0"/>
              </a:rPr>
              <a:t>The values of fixed assets owned by concern like furniture, machinery &amp; </a:t>
            </a:r>
            <a:r>
              <a:rPr lang="en-US" dirty="0" smtClean="0">
                <a:latin typeface="Bookman Old Style" panose="02050604050505020204" pitchFamily="18" charset="0"/>
              </a:rPr>
              <a:t>equipment's, </a:t>
            </a:r>
            <a:r>
              <a:rPr lang="en-US" dirty="0">
                <a:latin typeface="Bookman Old Style" panose="02050604050505020204" pitchFamily="18" charset="0"/>
              </a:rPr>
              <a:t>buildings, vehicles etc., are judged from available records or by estimates</a:t>
            </a:r>
            <a:r>
              <a:rPr lang="en-US" dirty="0" smtClean="0">
                <a:latin typeface="Bookman Old Style" panose="02050604050505020204" pitchFamily="18" charset="0"/>
              </a:rPr>
              <a:t>.</a:t>
            </a:r>
          </a:p>
          <a:p>
            <a:pPr marL="514350" indent="-514350" algn="just">
              <a:buFont typeface="+mj-lt"/>
              <a:buAutoNum type="arabicPeriod"/>
            </a:pPr>
            <a:r>
              <a:rPr lang="en-US" b="1" dirty="0" smtClean="0">
                <a:latin typeface="Bookman Old Style" panose="02050604050505020204" pitchFamily="18" charset="0"/>
              </a:rPr>
              <a:t>Other </a:t>
            </a:r>
            <a:r>
              <a:rPr lang="en-US" b="1" dirty="0">
                <a:latin typeface="Bookman Old Style" panose="02050604050505020204" pitchFamily="18" charset="0"/>
              </a:rPr>
              <a:t>values: </a:t>
            </a:r>
            <a:r>
              <a:rPr lang="en-US" dirty="0">
                <a:latin typeface="Bookman Old Style" panose="02050604050505020204" pitchFamily="18" charset="0"/>
              </a:rPr>
              <a:t>The other values such as outstanding expenses and incomes, prepaid expenses, loans and incomes received in advance etc., are found from available records and memory of proprietor or partners. vii) Capital : Finally, the excess of assets over liabilities is taken as capital. </a:t>
            </a:r>
            <a:endParaRPr lang="en-IN" dirty="0">
              <a:latin typeface="Bookman Old Style" panose="02050604050505020204" pitchFamily="18" charset="0"/>
            </a:endParaRPr>
          </a:p>
        </p:txBody>
      </p:sp>
    </p:spTree>
    <p:extLst>
      <p:ext uri="{BB962C8B-B14F-4D97-AF65-F5344CB8AC3E}">
        <p14:creationId xmlns:p14="http://schemas.microsoft.com/office/powerpoint/2010/main" val="824852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816" y="271145"/>
            <a:ext cx="11453949" cy="6168844"/>
          </a:xfrm>
        </p:spPr>
        <p:txBody>
          <a:bodyPr/>
          <a:lstStyle/>
          <a:p>
            <a:pPr marL="0" indent="0">
              <a:buNone/>
            </a:pPr>
            <a:r>
              <a:rPr lang="en-US" b="1" dirty="0">
                <a:latin typeface="Bookman Old Style" panose="02050604050505020204" pitchFamily="18" charset="0"/>
              </a:rPr>
              <a:t>The </a:t>
            </a:r>
            <a:r>
              <a:rPr lang="en-US" b="1" dirty="0" smtClean="0">
                <a:latin typeface="Bookman Old Style" panose="02050604050505020204" pitchFamily="18" charset="0"/>
              </a:rPr>
              <a:t>ProForma </a:t>
            </a:r>
            <a:r>
              <a:rPr lang="en-US" b="1" dirty="0">
                <a:latin typeface="Bookman Old Style" panose="02050604050505020204" pitchFamily="18" charset="0"/>
              </a:rPr>
              <a:t>of Statement of Affairs is as under </a:t>
            </a:r>
            <a:r>
              <a:rPr lang="en-US" b="1" dirty="0" smtClean="0">
                <a:latin typeface="Bookman Old Style" panose="02050604050505020204" pitchFamily="18" charset="0"/>
              </a:rPr>
              <a:t>:</a:t>
            </a:r>
          </a:p>
          <a:p>
            <a:pPr marL="0" indent="0" algn="ctr">
              <a:buNone/>
            </a:pPr>
            <a:r>
              <a:rPr lang="en-US" b="1" dirty="0" smtClean="0">
                <a:latin typeface="Bookman Old Style" panose="02050604050505020204" pitchFamily="18" charset="0"/>
              </a:rPr>
              <a:t>Statement of affairs method </a:t>
            </a:r>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580918799"/>
              </p:ext>
            </p:extLst>
          </p:nvPr>
        </p:nvGraphicFramePr>
        <p:xfrm>
          <a:off x="783771" y="1438797"/>
          <a:ext cx="10959737" cy="4079240"/>
        </p:xfrm>
        <a:graphic>
          <a:graphicData uri="http://schemas.openxmlformats.org/drawingml/2006/table">
            <a:tbl>
              <a:tblPr firstRow="1" bandRow="1">
                <a:tableStyleId>{5940675A-B579-460E-94D1-54222C63F5DA}</a:tableStyleId>
              </a:tblPr>
              <a:tblGrid>
                <a:gridCol w="4464136"/>
                <a:gridCol w="1285811"/>
                <a:gridCol w="3963120"/>
                <a:gridCol w="1246670"/>
              </a:tblGrid>
              <a:tr h="370840">
                <a:tc>
                  <a:txBody>
                    <a:bodyPr/>
                    <a:lstStyle/>
                    <a:p>
                      <a:pPr algn="ctr"/>
                      <a:r>
                        <a:rPr lang="en-US" b="1" dirty="0" smtClean="0"/>
                        <a:t>Labilities</a:t>
                      </a:r>
                      <a:endParaRPr lang="en-IN" b="1" dirty="0"/>
                    </a:p>
                  </a:txBody>
                  <a:tcPr/>
                </a:tc>
                <a:tc>
                  <a:txBody>
                    <a:bodyPr/>
                    <a:lstStyle/>
                    <a:p>
                      <a:pPr algn="ctr"/>
                      <a:r>
                        <a:rPr lang="en-US" b="1" dirty="0" smtClean="0"/>
                        <a:t>Rs</a:t>
                      </a:r>
                      <a:endParaRPr lang="en-IN" b="1" dirty="0"/>
                    </a:p>
                  </a:txBody>
                  <a:tcPr/>
                </a:tc>
                <a:tc>
                  <a:txBody>
                    <a:bodyPr/>
                    <a:lstStyle/>
                    <a:p>
                      <a:pPr algn="ctr"/>
                      <a:r>
                        <a:rPr lang="en-US" b="1" dirty="0" smtClean="0"/>
                        <a:t>Assets</a:t>
                      </a:r>
                      <a:endParaRPr lang="en-IN" b="1" dirty="0"/>
                    </a:p>
                  </a:txBody>
                  <a:tcPr/>
                </a:tc>
                <a:tc>
                  <a:txBody>
                    <a:bodyPr/>
                    <a:lstStyle/>
                    <a:p>
                      <a:pPr algn="ctr"/>
                      <a:r>
                        <a:rPr lang="en-US" b="1" dirty="0" smtClean="0"/>
                        <a:t>Rs.</a:t>
                      </a:r>
                      <a:endParaRPr lang="en-IN" b="1" dirty="0"/>
                    </a:p>
                  </a:txBody>
                  <a:tcPr/>
                </a:tc>
              </a:tr>
              <a:tr h="370840">
                <a:tc>
                  <a:txBody>
                    <a:bodyPr/>
                    <a:lstStyle/>
                    <a:p>
                      <a:r>
                        <a:rPr lang="en-IN" b="1" dirty="0" smtClean="0"/>
                        <a:t>Creditors</a:t>
                      </a:r>
                      <a:endParaRPr lang="en-IN" b="1" dirty="0"/>
                    </a:p>
                  </a:txBody>
                  <a:tcPr/>
                </a:tc>
                <a:tc>
                  <a:txBody>
                    <a:bodyPr/>
                    <a:lstStyle/>
                    <a:p>
                      <a:pPr algn="ctr"/>
                      <a:r>
                        <a:rPr lang="en-US" b="1" dirty="0" smtClean="0"/>
                        <a:t>XXX</a:t>
                      </a:r>
                      <a:endParaRPr lang="en-IN" b="1" dirty="0"/>
                    </a:p>
                  </a:txBody>
                  <a:tcPr/>
                </a:tc>
                <a:tc>
                  <a:txBody>
                    <a:bodyPr/>
                    <a:lstStyle/>
                    <a:p>
                      <a:r>
                        <a:rPr lang="en-IN" b="1" dirty="0" smtClean="0"/>
                        <a:t>Cash in Hand</a:t>
                      </a:r>
                      <a:endParaRPr lang="en-IN" b="1" dirty="0"/>
                    </a:p>
                  </a:txBody>
                  <a:tcPr/>
                </a:tc>
                <a:tc>
                  <a:txBody>
                    <a:bodyPr/>
                    <a:lstStyle/>
                    <a:p>
                      <a:pPr algn="ctr"/>
                      <a:r>
                        <a:rPr lang="en-US" b="1" dirty="0" smtClean="0"/>
                        <a:t>XXX</a:t>
                      </a:r>
                      <a:endParaRPr lang="en-IN" b="1" dirty="0"/>
                    </a:p>
                  </a:txBody>
                  <a:tcPr/>
                </a:tc>
              </a:tr>
              <a:tr h="370840">
                <a:tc>
                  <a:txBody>
                    <a:bodyPr/>
                    <a:lstStyle/>
                    <a:p>
                      <a:r>
                        <a:rPr lang="en-IN" b="1" dirty="0" smtClean="0"/>
                        <a:t>Bills Payable</a:t>
                      </a:r>
                      <a:endParaRPr lang="en-IN" b="1" dirty="0"/>
                    </a:p>
                  </a:txBody>
                  <a:tcPr/>
                </a:tc>
                <a:tc>
                  <a:txBody>
                    <a:bodyPr/>
                    <a:lstStyle/>
                    <a:p>
                      <a:pPr algn="ctr"/>
                      <a:r>
                        <a:rPr lang="en-US" b="1" dirty="0" smtClean="0"/>
                        <a:t>XXX</a:t>
                      </a:r>
                      <a:endParaRPr lang="en-IN" b="1" dirty="0"/>
                    </a:p>
                  </a:txBody>
                  <a:tcPr/>
                </a:tc>
                <a:tc>
                  <a:txBody>
                    <a:bodyPr/>
                    <a:lstStyle/>
                    <a:p>
                      <a:r>
                        <a:rPr lang="en-IN" b="1" dirty="0" smtClean="0"/>
                        <a:t>Cash at Bank</a:t>
                      </a:r>
                      <a:endParaRPr lang="en-IN" b="1" dirty="0"/>
                    </a:p>
                  </a:txBody>
                  <a:tcPr/>
                </a:tc>
                <a:tc>
                  <a:txBody>
                    <a:bodyPr/>
                    <a:lstStyle/>
                    <a:p>
                      <a:pPr algn="ctr"/>
                      <a:r>
                        <a:rPr lang="en-US" b="1" dirty="0" smtClean="0"/>
                        <a:t>XXX</a:t>
                      </a:r>
                      <a:endParaRPr lang="en-IN" b="1" dirty="0"/>
                    </a:p>
                  </a:txBody>
                  <a:tcPr/>
                </a:tc>
              </a:tr>
              <a:tr h="370840">
                <a:tc>
                  <a:txBody>
                    <a:bodyPr/>
                    <a:lstStyle/>
                    <a:p>
                      <a:r>
                        <a:rPr lang="en-IN" b="1" dirty="0" smtClean="0"/>
                        <a:t>Loans &amp; Overdrafts </a:t>
                      </a:r>
                      <a:endParaRPr lang="en-IN" b="1" dirty="0"/>
                    </a:p>
                  </a:txBody>
                  <a:tcPr/>
                </a:tc>
                <a:tc>
                  <a:txBody>
                    <a:bodyPr/>
                    <a:lstStyle/>
                    <a:p>
                      <a:pPr algn="ctr"/>
                      <a:r>
                        <a:rPr lang="en-US" b="1" dirty="0" smtClean="0"/>
                        <a:t>XXX</a:t>
                      </a:r>
                      <a:endParaRPr lang="en-IN" b="1" dirty="0"/>
                    </a:p>
                  </a:txBody>
                  <a:tcPr/>
                </a:tc>
                <a:tc>
                  <a:txBody>
                    <a:bodyPr/>
                    <a:lstStyle/>
                    <a:p>
                      <a:r>
                        <a:rPr lang="en-IN" b="1" dirty="0" smtClean="0"/>
                        <a:t>Cash at Bank</a:t>
                      </a:r>
                      <a:endParaRPr lang="en-IN" b="1" dirty="0"/>
                    </a:p>
                  </a:txBody>
                  <a:tcPr/>
                </a:tc>
                <a:tc>
                  <a:txBody>
                    <a:bodyPr/>
                    <a:lstStyle/>
                    <a:p>
                      <a:pPr algn="ctr"/>
                      <a:r>
                        <a:rPr lang="en-US" b="1" dirty="0" smtClean="0"/>
                        <a:t>XXX</a:t>
                      </a:r>
                      <a:endParaRPr lang="en-IN" b="1" dirty="0"/>
                    </a:p>
                  </a:txBody>
                  <a:tcPr/>
                </a:tc>
              </a:tr>
              <a:tr h="370840">
                <a:tc>
                  <a:txBody>
                    <a:bodyPr/>
                    <a:lstStyle/>
                    <a:p>
                      <a:r>
                        <a:rPr lang="en-IN" b="1" dirty="0" smtClean="0"/>
                        <a:t>Loans &amp; Overdrafts </a:t>
                      </a:r>
                      <a:endParaRPr lang="en-IN" b="1" dirty="0"/>
                    </a:p>
                  </a:txBody>
                  <a:tcPr/>
                </a:tc>
                <a:tc>
                  <a:txBody>
                    <a:bodyPr/>
                    <a:lstStyle/>
                    <a:p>
                      <a:pPr algn="ctr"/>
                      <a:r>
                        <a:rPr lang="en-US" b="1" dirty="0" smtClean="0"/>
                        <a:t>XXX</a:t>
                      </a:r>
                      <a:endParaRPr lang="en-IN" b="1" dirty="0"/>
                    </a:p>
                  </a:txBody>
                  <a:tcPr/>
                </a:tc>
                <a:tc>
                  <a:txBody>
                    <a:bodyPr/>
                    <a:lstStyle/>
                    <a:p>
                      <a:r>
                        <a:rPr lang="en-IN" b="1" dirty="0" smtClean="0"/>
                        <a:t>Outstanding Income</a:t>
                      </a:r>
                      <a:endParaRPr lang="en-IN" b="1" dirty="0"/>
                    </a:p>
                  </a:txBody>
                  <a:tcPr/>
                </a:tc>
                <a:tc>
                  <a:txBody>
                    <a:bodyPr/>
                    <a:lstStyle/>
                    <a:p>
                      <a:pPr algn="ctr"/>
                      <a:r>
                        <a:rPr lang="en-US" b="1" dirty="0" smtClean="0"/>
                        <a:t>XXX</a:t>
                      </a:r>
                      <a:endParaRPr lang="en-IN" b="1" dirty="0"/>
                    </a:p>
                  </a:txBody>
                  <a:tcPr/>
                </a:tc>
              </a:tr>
              <a:tr h="370840">
                <a:tc>
                  <a:txBody>
                    <a:bodyPr/>
                    <a:lstStyle/>
                    <a:p>
                      <a:r>
                        <a:rPr lang="en-IN" b="1" dirty="0" smtClean="0"/>
                        <a:t>Capital (Balancing figure) </a:t>
                      </a:r>
                      <a:endParaRPr lang="en-IN" b="1" dirty="0"/>
                    </a:p>
                  </a:txBody>
                  <a:tcPr/>
                </a:tc>
                <a:tc>
                  <a:txBody>
                    <a:bodyPr/>
                    <a:lstStyle/>
                    <a:p>
                      <a:pPr algn="ctr"/>
                      <a:r>
                        <a:rPr lang="en-US" b="1" dirty="0" smtClean="0"/>
                        <a:t>XXX</a:t>
                      </a:r>
                      <a:endParaRPr lang="en-IN" b="1" dirty="0"/>
                    </a:p>
                  </a:txBody>
                  <a:tcPr/>
                </a:tc>
                <a:tc>
                  <a:txBody>
                    <a:bodyPr/>
                    <a:lstStyle/>
                    <a:p>
                      <a:r>
                        <a:rPr lang="en-IN" b="1" dirty="0" smtClean="0"/>
                        <a:t>Debtors</a:t>
                      </a:r>
                      <a:endParaRPr lang="en-IN" b="1" dirty="0"/>
                    </a:p>
                  </a:txBody>
                  <a:tcPr/>
                </a:tc>
                <a:tc>
                  <a:txBody>
                    <a:bodyPr/>
                    <a:lstStyle/>
                    <a:p>
                      <a:pPr algn="ctr"/>
                      <a:r>
                        <a:rPr lang="en-US" b="1" dirty="0" smtClean="0"/>
                        <a:t>XXX</a:t>
                      </a:r>
                      <a:endParaRPr lang="en-IN" b="1" dirty="0"/>
                    </a:p>
                  </a:txBody>
                  <a:tcPr/>
                </a:tc>
              </a:tr>
              <a:tr h="370840">
                <a:tc>
                  <a:txBody>
                    <a:bodyPr/>
                    <a:lstStyle/>
                    <a:p>
                      <a:endParaRPr lang="en-IN" dirty="0"/>
                    </a:p>
                  </a:txBody>
                  <a:tcPr/>
                </a:tc>
                <a:tc>
                  <a:txBody>
                    <a:bodyPr/>
                    <a:lstStyle/>
                    <a:p>
                      <a:endParaRPr lang="en-IN" dirty="0"/>
                    </a:p>
                  </a:txBody>
                  <a:tcPr/>
                </a:tc>
                <a:tc>
                  <a:txBody>
                    <a:bodyPr/>
                    <a:lstStyle/>
                    <a:p>
                      <a:r>
                        <a:rPr lang="en-IN" b="1" dirty="0" smtClean="0"/>
                        <a:t>Stock</a:t>
                      </a:r>
                      <a:endParaRPr lang="en-IN" b="1" dirty="0"/>
                    </a:p>
                  </a:txBody>
                  <a:tcPr/>
                </a:tc>
                <a:tc>
                  <a:txBody>
                    <a:bodyPr/>
                    <a:lstStyle/>
                    <a:p>
                      <a:pPr algn="ctr"/>
                      <a:r>
                        <a:rPr lang="en-US" b="1" dirty="0" smtClean="0"/>
                        <a:t>XXX</a:t>
                      </a:r>
                      <a:endParaRPr lang="en-IN" b="1" dirty="0"/>
                    </a:p>
                  </a:txBody>
                  <a:tcPr/>
                </a:tc>
              </a:tr>
              <a:tr h="370840">
                <a:tc>
                  <a:txBody>
                    <a:bodyPr/>
                    <a:lstStyle/>
                    <a:p>
                      <a:endParaRPr lang="en-IN" dirty="0"/>
                    </a:p>
                  </a:txBody>
                  <a:tcPr/>
                </a:tc>
                <a:tc>
                  <a:txBody>
                    <a:bodyPr/>
                    <a:lstStyle/>
                    <a:p>
                      <a:endParaRPr lang="en-IN" dirty="0"/>
                    </a:p>
                  </a:txBody>
                  <a:tcPr/>
                </a:tc>
                <a:tc>
                  <a:txBody>
                    <a:bodyPr/>
                    <a:lstStyle/>
                    <a:p>
                      <a:r>
                        <a:rPr lang="en-IN" b="1" dirty="0" smtClean="0"/>
                        <a:t>Investments </a:t>
                      </a:r>
                      <a:endParaRPr lang="en-IN" b="1" dirty="0"/>
                    </a:p>
                  </a:txBody>
                  <a:tcPr/>
                </a:tc>
                <a:tc>
                  <a:txBody>
                    <a:bodyPr/>
                    <a:lstStyle/>
                    <a:p>
                      <a:pPr algn="ctr"/>
                      <a:r>
                        <a:rPr lang="en-US" b="1" dirty="0" smtClean="0"/>
                        <a:t>XXX</a:t>
                      </a:r>
                      <a:endParaRPr lang="en-IN" b="1" dirty="0"/>
                    </a:p>
                  </a:txBody>
                  <a:tcPr/>
                </a:tc>
              </a:tr>
              <a:tr h="370840">
                <a:tc>
                  <a:txBody>
                    <a:bodyPr/>
                    <a:lstStyle/>
                    <a:p>
                      <a:endParaRPr lang="en-IN" dirty="0"/>
                    </a:p>
                  </a:txBody>
                  <a:tcPr/>
                </a:tc>
                <a:tc>
                  <a:txBody>
                    <a:bodyPr/>
                    <a:lstStyle/>
                    <a:p>
                      <a:endParaRPr lang="en-IN" dirty="0"/>
                    </a:p>
                  </a:txBody>
                  <a:tcPr/>
                </a:tc>
                <a:tc>
                  <a:txBody>
                    <a:bodyPr/>
                    <a:lstStyle/>
                    <a:p>
                      <a:r>
                        <a:rPr lang="en-IN" b="1" dirty="0" smtClean="0"/>
                        <a:t>Furniture &amp; Fittings </a:t>
                      </a:r>
                      <a:endParaRPr lang="en-IN" b="1" dirty="0"/>
                    </a:p>
                  </a:txBody>
                  <a:tcPr/>
                </a:tc>
                <a:tc>
                  <a:txBody>
                    <a:bodyPr/>
                    <a:lstStyle/>
                    <a:p>
                      <a:pPr algn="ctr"/>
                      <a:r>
                        <a:rPr lang="en-US" b="1" dirty="0" smtClean="0"/>
                        <a:t>XXX</a:t>
                      </a:r>
                      <a:endParaRPr lang="en-IN" b="1" dirty="0"/>
                    </a:p>
                  </a:txBody>
                  <a:tcPr/>
                </a:tc>
              </a:tr>
              <a:tr h="370840">
                <a:tc>
                  <a:txBody>
                    <a:bodyPr/>
                    <a:lstStyle/>
                    <a:p>
                      <a:endParaRPr lang="en-IN" dirty="0"/>
                    </a:p>
                  </a:txBody>
                  <a:tcPr/>
                </a:tc>
                <a:tc>
                  <a:txBody>
                    <a:bodyPr/>
                    <a:lstStyle/>
                    <a:p>
                      <a:endParaRPr lang="en-IN" dirty="0"/>
                    </a:p>
                  </a:txBody>
                  <a:tcPr/>
                </a:tc>
                <a:tc>
                  <a:txBody>
                    <a:bodyPr/>
                    <a:lstStyle/>
                    <a:p>
                      <a:r>
                        <a:rPr lang="en-IN" b="1" dirty="0" smtClean="0"/>
                        <a:t>Plant &amp; Machinery</a:t>
                      </a:r>
                      <a:endParaRPr lang="en-IN" b="1" dirty="0"/>
                    </a:p>
                  </a:txBody>
                  <a:tcPr/>
                </a:tc>
                <a:tc>
                  <a:txBody>
                    <a:bodyPr/>
                    <a:lstStyle/>
                    <a:p>
                      <a:pPr algn="ctr"/>
                      <a:r>
                        <a:rPr lang="en-US" b="1" dirty="0" smtClean="0"/>
                        <a:t>XXX</a:t>
                      </a:r>
                      <a:endParaRPr lang="en-IN" b="1" dirty="0"/>
                    </a:p>
                  </a:txBody>
                  <a:tcPr/>
                </a:tc>
              </a:tr>
              <a:tr h="370840">
                <a:tc>
                  <a:txBody>
                    <a:bodyPr/>
                    <a:lstStyle/>
                    <a:p>
                      <a:endParaRPr lang="en-IN" dirty="0"/>
                    </a:p>
                  </a:txBody>
                  <a:tcPr/>
                </a:tc>
                <a:tc>
                  <a:txBody>
                    <a:bodyPr/>
                    <a:lstStyle/>
                    <a:p>
                      <a:endParaRPr lang="en-IN" dirty="0"/>
                    </a:p>
                  </a:txBody>
                  <a:tcPr/>
                </a:tc>
                <a:tc>
                  <a:txBody>
                    <a:bodyPr/>
                    <a:lstStyle/>
                    <a:p>
                      <a:r>
                        <a:rPr lang="en-IN" b="1" dirty="0" smtClean="0"/>
                        <a:t>Buildings &amp; Land </a:t>
                      </a:r>
                      <a:endParaRPr lang="en-IN" b="1" dirty="0"/>
                    </a:p>
                  </a:txBody>
                  <a:tcPr/>
                </a:tc>
                <a:tc>
                  <a:txBody>
                    <a:bodyPr/>
                    <a:lstStyle/>
                    <a:p>
                      <a:pPr algn="ctr"/>
                      <a:r>
                        <a:rPr lang="en-US" b="1" dirty="0" smtClean="0"/>
                        <a:t>XXX</a:t>
                      </a:r>
                      <a:endParaRPr lang="en-IN" b="1" dirty="0"/>
                    </a:p>
                  </a:txBody>
                  <a:tcPr/>
                </a:tc>
              </a:tr>
            </a:tbl>
          </a:graphicData>
        </a:graphic>
      </p:graphicFrame>
    </p:spTree>
    <p:extLst>
      <p:ext uri="{BB962C8B-B14F-4D97-AF65-F5344CB8AC3E}">
        <p14:creationId xmlns:p14="http://schemas.microsoft.com/office/powerpoint/2010/main" val="3594129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503" y="179704"/>
            <a:ext cx="11323320" cy="6456227"/>
          </a:xfrm>
        </p:spPr>
        <p:txBody>
          <a:bodyPr>
            <a:normAutofit/>
          </a:bodyPr>
          <a:lstStyle/>
          <a:p>
            <a:pPr marL="0" indent="0" algn="just">
              <a:buNone/>
            </a:pPr>
            <a:r>
              <a:rPr lang="en-US" sz="2000" b="1" dirty="0" smtClean="0">
                <a:latin typeface="Bookman Old Style" panose="02050604050505020204" pitchFamily="18" charset="0"/>
              </a:rPr>
              <a:t>PROBLEM – 1</a:t>
            </a:r>
          </a:p>
          <a:p>
            <a:pPr marL="0" indent="0" algn="just">
              <a:buNone/>
            </a:pPr>
            <a:r>
              <a:rPr lang="en-US" sz="2000" b="1" dirty="0" smtClean="0">
                <a:latin typeface="Bookman Old Style" panose="02050604050505020204" pitchFamily="18" charset="0"/>
              </a:rPr>
              <a:t>Mr. Rafi maintains his books on single entry system you are the information</a:t>
            </a:r>
          </a:p>
          <a:p>
            <a:pPr marL="0" indent="0" algn="just">
              <a:buNone/>
            </a:pPr>
            <a:endParaRPr lang="en-US" sz="2000" b="1" dirty="0">
              <a:latin typeface="Bookman Old Style" panose="02050604050505020204" pitchFamily="18" charset="0"/>
            </a:endParaRPr>
          </a:p>
          <a:p>
            <a:pPr marL="0" indent="0" algn="just">
              <a:buNone/>
            </a:pPr>
            <a:endParaRPr lang="en-US" sz="2000" b="1" dirty="0" smtClean="0">
              <a:latin typeface="Bookman Old Style" panose="02050604050505020204" pitchFamily="18" charset="0"/>
            </a:endParaRPr>
          </a:p>
          <a:p>
            <a:pPr marL="0" indent="0" algn="just">
              <a:buNone/>
            </a:pPr>
            <a:endParaRPr lang="en-US" sz="2000" b="1" dirty="0">
              <a:latin typeface="Bookman Old Style" panose="02050604050505020204" pitchFamily="18" charset="0"/>
            </a:endParaRPr>
          </a:p>
          <a:p>
            <a:pPr marL="0" indent="0" algn="just">
              <a:buNone/>
            </a:pPr>
            <a:endParaRPr lang="en-US" sz="2000" b="1" dirty="0" smtClean="0">
              <a:latin typeface="Bookman Old Style" panose="02050604050505020204" pitchFamily="18" charset="0"/>
            </a:endParaRPr>
          </a:p>
          <a:p>
            <a:pPr marL="0" indent="0" algn="just">
              <a:buNone/>
            </a:pPr>
            <a:r>
              <a:rPr lang="en-US" sz="2000" b="1" dirty="0" smtClean="0">
                <a:latin typeface="Bookman Old Style" panose="02050604050505020204" pitchFamily="18" charset="0"/>
              </a:rPr>
              <a:t>Answer: </a:t>
            </a:r>
          </a:p>
          <a:p>
            <a:pPr marL="0" indent="0" algn="ctr">
              <a:buNone/>
            </a:pPr>
            <a:r>
              <a:rPr lang="en-US" sz="2000" b="1" dirty="0" smtClean="0">
                <a:latin typeface="Bookman Old Style" panose="02050604050505020204" pitchFamily="18" charset="0"/>
              </a:rPr>
              <a:t>Calculate the statement of Profit     </a:t>
            </a:r>
          </a:p>
          <a:p>
            <a:pPr marL="0" indent="0" algn="ctr">
              <a:buNone/>
            </a:pPr>
            <a:endParaRPr lang="en-US" sz="2000" b="1" dirty="0" smtClean="0">
              <a:latin typeface="Bookman Old Style" panose="020506040505050202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27250144"/>
              </p:ext>
            </p:extLst>
          </p:nvPr>
        </p:nvGraphicFramePr>
        <p:xfrm>
          <a:off x="1702888" y="1040675"/>
          <a:ext cx="7336609" cy="1676400"/>
        </p:xfrm>
        <a:graphic>
          <a:graphicData uri="http://schemas.openxmlformats.org/drawingml/2006/table">
            <a:tbl>
              <a:tblPr firstRow="1" bandRow="1">
                <a:tableStyleId>{5940675A-B579-460E-94D1-54222C63F5DA}</a:tableStyleId>
              </a:tblPr>
              <a:tblGrid>
                <a:gridCol w="5934938"/>
                <a:gridCol w="1401671"/>
              </a:tblGrid>
              <a:tr h="269966">
                <a:tc>
                  <a:txBody>
                    <a:bodyPr/>
                    <a:lstStyle/>
                    <a:p>
                      <a:pPr algn="ctr"/>
                      <a:r>
                        <a:rPr lang="en-US" sz="1600" b="1" dirty="0" smtClean="0">
                          <a:latin typeface="Bookman Old Style" panose="02050604050505020204" pitchFamily="18" charset="0"/>
                        </a:rPr>
                        <a:t>Particulars</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b="1" dirty="0" smtClean="0">
                          <a:latin typeface="Bookman Old Style" panose="02050604050505020204" pitchFamily="18" charset="0"/>
                        </a:rPr>
                        <a:t>          Rs</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9966">
                <a:tc>
                  <a:txBody>
                    <a:bodyPr/>
                    <a:lstStyle/>
                    <a:p>
                      <a:r>
                        <a:rPr lang="en-US" sz="1600" b="1" dirty="0" smtClean="0">
                          <a:latin typeface="Bookman Old Style" panose="02050604050505020204" pitchFamily="18" charset="0"/>
                        </a:rPr>
                        <a:t>Capital as on 1.1.1992</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b="1" dirty="0" smtClean="0">
                          <a:latin typeface="Bookman Old Style" panose="02050604050505020204" pitchFamily="18" charset="0"/>
                        </a:rPr>
                        <a:t>32,000</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9966">
                <a:tc>
                  <a:txBody>
                    <a:bodyPr/>
                    <a:lstStyle/>
                    <a:p>
                      <a:r>
                        <a:rPr lang="en-US" sz="1600" b="1" dirty="0" smtClean="0">
                          <a:latin typeface="Bookman Old Style" panose="02050604050505020204" pitchFamily="18" charset="0"/>
                        </a:rPr>
                        <a:t>Capital as on 1.1.1993</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b="1" dirty="0" smtClean="0">
                          <a:latin typeface="Bookman Old Style" panose="02050604050505020204" pitchFamily="18" charset="0"/>
                        </a:rPr>
                        <a:t>36,000</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9966">
                <a:tc>
                  <a:txBody>
                    <a:bodyPr/>
                    <a:lstStyle/>
                    <a:p>
                      <a:r>
                        <a:rPr lang="en-US" sz="1600" b="1" dirty="0" smtClean="0">
                          <a:latin typeface="Bookman Old Style" panose="02050604050505020204" pitchFamily="18" charset="0"/>
                        </a:rPr>
                        <a:t>Drawings</a:t>
                      </a:r>
                      <a:r>
                        <a:rPr lang="en-US" sz="1600" b="1" baseline="0" dirty="0" smtClean="0">
                          <a:latin typeface="Bookman Old Style" panose="02050604050505020204" pitchFamily="18" charset="0"/>
                        </a:rPr>
                        <a:t>  during the year 1992</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b="1" dirty="0" smtClean="0">
                          <a:latin typeface="Bookman Old Style" panose="02050604050505020204" pitchFamily="18" charset="0"/>
                        </a:rPr>
                        <a:t>10,000</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9966">
                <a:tc>
                  <a:txBody>
                    <a:bodyPr/>
                    <a:lstStyle/>
                    <a:p>
                      <a:r>
                        <a:rPr lang="en-US" sz="1600" b="1" dirty="0" smtClean="0">
                          <a:latin typeface="Bookman Old Style" panose="02050604050505020204" pitchFamily="18" charset="0"/>
                        </a:rPr>
                        <a:t>Capital introduced August 1992</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b="1" dirty="0" smtClean="0">
                          <a:latin typeface="Bookman Old Style" panose="02050604050505020204" pitchFamily="18" charset="0"/>
                        </a:rPr>
                        <a:t>6,000</a:t>
                      </a:r>
                      <a:endParaRPr lang="en-IN" sz="1600" b="1" dirty="0">
                        <a:latin typeface="Bookman Old Style" panose="020506040505050202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89609915"/>
              </p:ext>
            </p:extLst>
          </p:nvPr>
        </p:nvGraphicFramePr>
        <p:xfrm>
          <a:off x="3145063" y="3407817"/>
          <a:ext cx="6265455" cy="2560320"/>
        </p:xfrm>
        <a:graphic>
          <a:graphicData uri="http://schemas.openxmlformats.org/drawingml/2006/table">
            <a:tbl>
              <a:tblPr firstRow="1" bandRow="1">
                <a:tableStyleId>{5940675A-B579-460E-94D1-54222C63F5DA}</a:tableStyleId>
              </a:tblPr>
              <a:tblGrid>
                <a:gridCol w="5126591"/>
                <a:gridCol w="1138864"/>
              </a:tblGrid>
              <a:tr h="293460">
                <a:tc>
                  <a:txBody>
                    <a:bodyPr/>
                    <a:lstStyle/>
                    <a:p>
                      <a:pPr algn="ctr"/>
                      <a:r>
                        <a:rPr lang="en-US" b="1" dirty="0" smtClean="0"/>
                        <a:t>Particulars</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Rs</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460">
                <a:tc>
                  <a:txBody>
                    <a:bodyPr/>
                    <a:lstStyle/>
                    <a:p>
                      <a:r>
                        <a:rPr lang="en-US" b="1" dirty="0" smtClean="0"/>
                        <a:t>Closing capital  1.1.93</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36,000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460">
                <a:tc>
                  <a:txBody>
                    <a:bodyPr/>
                    <a:lstStyle/>
                    <a:p>
                      <a:r>
                        <a:rPr lang="en-US" b="1" dirty="0" smtClean="0"/>
                        <a:t>Add:</a:t>
                      </a:r>
                      <a:r>
                        <a:rPr lang="en-US" b="1" baseline="0" dirty="0" smtClean="0"/>
                        <a:t> Drawings during the year</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10,000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460">
                <a:tc>
                  <a:txBody>
                    <a:bodyPr/>
                    <a:lstStyle/>
                    <a:p>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46,000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460">
                <a:tc>
                  <a:txBody>
                    <a:bodyPr/>
                    <a:lstStyle/>
                    <a:p>
                      <a:r>
                        <a:rPr lang="en-US" b="1" dirty="0" smtClean="0"/>
                        <a:t>Less:</a:t>
                      </a:r>
                      <a:r>
                        <a:rPr lang="en-US" b="1" baseline="0" dirty="0" smtClean="0"/>
                        <a:t> Capital introduced on Aug 1992</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40,000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460">
                <a:tc>
                  <a:txBody>
                    <a:bodyPr/>
                    <a:lstStyle/>
                    <a:p>
                      <a:r>
                        <a:rPr lang="en-US" b="1" dirty="0" smtClean="0"/>
                        <a:t>Opening Capital 1.1.1992</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32,000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3460">
                <a:tc>
                  <a:txBody>
                    <a:bodyPr/>
                    <a:lstStyle/>
                    <a:p>
                      <a:pPr algn="ctr"/>
                      <a:r>
                        <a:rPr lang="en-US" b="1" dirty="0" smtClean="0"/>
                        <a:t>Profit</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8,000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454564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323396"/>
            <a:ext cx="11795759" cy="6077403"/>
          </a:xfrm>
        </p:spPr>
        <p:txBody>
          <a:bodyPr/>
          <a:lstStyle/>
          <a:p>
            <a:pPr marL="0" indent="0">
              <a:buNone/>
            </a:pPr>
            <a:r>
              <a:rPr lang="en-US" sz="2000" b="1" dirty="0" smtClean="0">
                <a:latin typeface="Bookman Old Style" panose="02050604050505020204" pitchFamily="18" charset="0"/>
              </a:rPr>
              <a:t>PROBLEM - 2</a:t>
            </a:r>
          </a:p>
          <a:p>
            <a:pPr marL="0" indent="0">
              <a:buNone/>
            </a:pPr>
            <a:r>
              <a:rPr lang="en-US" sz="2000" b="1" dirty="0" smtClean="0">
                <a:latin typeface="Bookman Old Style" panose="02050604050505020204" pitchFamily="18" charset="0"/>
              </a:rPr>
              <a:t>Calculate the  capital beginning of the year</a:t>
            </a:r>
          </a:p>
          <a:p>
            <a:pPr marL="0" indent="0">
              <a:buNone/>
            </a:pPr>
            <a:endParaRPr lang="en-US" dirty="0" smtClean="0"/>
          </a:p>
          <a:p>
            <a:pPr marL="0" indent="0">
              <a:buNone/>
            </a:pPr>
            <a:endParaRPr lang="en-US" dirty="0"/>
          </a:p>
          <a:p>
            <a:pPr marL="0" indent="0">
              <a:buNone/>
            </a:pPr>
            <a:endParaRPr lang="en-US" dirty="0" smtClean="0"/>
          </a:p>
          <a:p>
            <a:pPr marL="0" indent="0">
              <a:buNone/>
            </a:pPr>
            <a:r>
              <a:rPr lang="en-US" sz="2400" b="1" dirty="0" smtClean="0"/>
              <a:t>Answer:</a:t>
            </a:r>
          </a:p>
          <a:p>
            <a:pPr marL="0" indent="0">
              <a:buNone/>
            </a:pPr>
            <a:endParaRPr lang="en-IN" sz="2400" b="1" dirty="0"/>
          </a:p>
        </p:txBody>
      </p:sp>
      <p:graphicFrame>
        <p:nvGraphicFramePr>
          <p:cNvPr id="4" name="Table 3"/>
          <p:cNvGraphicFramePr>
            <a:graphicFrameLocks noGrp="1"/>
          </p:cNvGraphicFramePr>
          <p:nvPr>
            <p:extLst>
              <p:ext uri="{D42A27DB-BD31-4B8C-83A1-F6EECF244321}">
                <p14:modId xmlns:p14="http://schemas.microsoft.com/office/powerpoint/2010/main" val="1652891649"/>
              </p:ext>
            </p:extLst>
          </p:nvPr>
        </p:nvGraphicFramePr>
        <p:xfrm>
          <a:off x="3717108" y="1194312"/>
          <a:ext cx="4812937" cy="1854200"/>
        </p:xfrm>
        <a:graphic>
          <a:graphicData uri="http://schemas.openxmlformats.org/drawingml/2006/table">
            <a:tbl>
              <a:tblPr firstRow="1" bandRow="1">
                <a:tableStyleId>{5940675A-B579-460E-94D1-54222C63F5DA}</a:tableStyleId>
              </a:tblPr>
              <a:tblGrid>
                <a:gridCol w="3689531"/>
                <a:gridCol w="1123406"/>
              </a:tblGrid>
              <a:tr h="370840">
                <a:tc>
                  <a:txBody>
                    <a:bodyPr/>
                    <a:lstStyle/>
                    <a:p>
                      <a:pPr algn="ctr"/>
                      <a:r>
                        <a:rPr lang="en-US" b="1" dirty="0" smtClean="0"/>
                        <a:t>Particulars </a:t>
                      </a:r>
                      <a:endParaRPr lang="en-IN" b="1" dirty="0"/>
                    </a:p>
                  </a:txBody>
                  <a:tcP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Rs</a:t>
                      </a:r>
                      <a:endParaRPr lang="en-IN" b="1" dirty="0"/>
                    </a:p>
                  </a:txBody>
                  <a:tcP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Capital at the end of the</a:t>
                      </a:r>
                      <a:r>
                        <a:rPr lang="en-US" b="1" baseline="0" dirty="0" smtClean="0"/>
                        <a:t> year</a:t>
                      </a:r>
                      <a:endParaRPr lang="en-IN" b="1" dirty="0"/>
                    </a:p>
                  </a:txBody>
                  <a:tcP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35,000</a:t>
                      </a:r>
                      <a:endParaRPr lang="en-IN" b="1" dirty="0"/>
                    </a:p>
                  </a:txBody>
                  <a:tcP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Drawings</a:t>
                      </a:r>
                      <a:r>
                        <a:rPr lang="en-US" b="1" baseline="0" dirty="0" smtClean="0"/>
                        <a:t> during the year</a:t>
                      </a:r>
                      <a:endParaRPr lang="en-IN" b="1" dirty="0"/>
                    </a:p>
                  </a:txBody>
                  <a:tcP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5000</a:t>
                      </a:r>
                      <a:endParaRPr lang="en-IN" b="1" dirty="0"/>
                    </a:p>
                  </a:txBody>
                  <a:tcP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Capital  introduced during</a:t>
                      </a:r>
                      <a:r>
                        <a:rPr lang="en-US" b="1" baseline="0" dirty="0" smtClean="0"/>
                        <a:t> the year</a:t>
                      </a:r>
                      <a:endParaRPr lang="en-IN" b="1" dirty="0"/>
                    </a:p>
                  </a:txBody>
                  <a:tcP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2500</a:t>
                      </a:r>
                      <a:endParaRPr lang="en-IN" b="1" dirty="0"/>
                    </a:p>
                  </a:txBody>
                  <a:tcP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Profit during the year</a:t>
                      </a:r>
                      <a:endParaRPr lang="en-IN" b="1" dirty="0"/>
                    </a:p>
                  </a:txBody>
                  <a:tcP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10,000</a:t>
                      </a:r>
                      <a:endParaRPr lang="en-IN" b="1" dirty="0"/>
                    </a:p>
                  </a:txBody>
                  <a:tcP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83959008"/>
              </p:ext>
            </p:extLst>
          </p:nvPr>
        </p:nvGraphicFramePr>
        <p:xfrm>
          <a:off x="1731554" y="3048512"/>
          <a:ext cx="8784046" cy="2966720"/>
        </p:xfrm>
        <a:graphic>
          <a:graphicData uri="http://schemas.openxmlformats.org/drawingml/2006/table">
            <a:tbl>
              <a:tblPr firstRow="1" bandRow="1">
                <a:tableStyleId>{5940675A-B579-460E-94D1-54222C63F5DA}</a:tableStyleId>
              </a:tblPr>
              <a:tblGrid>
                <a:gridCol w="6680926"/>
                <a:gridCol w="1201783"/>
                <a:gridCol w="901337"/>
              </a:tblGrid>
              <a:tr h="370840">
                <a:tc>
                  <a:txBody>
                    <a:bodyPr/>
                    <a:lstStyle/>
                    <a:p>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b="1" dirty="0" smtClean="0"/>
                        <a:t>Rs</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IN"/>
                    </a:p>
                  </a:txBody>
                  <a:tcPr/>
                </a:tc>
              </a:tr>
              <a:tr h="370840">
                <a:tc>
                  <a:txBody>
                    <a:bodyPr/>
                    <a:lstStyle/>
                    <a:p>
                      <a:r>
                        <a:rPr lang="en-US" b="1" dirty="0" smtClean="0"/>
                        <a:t>Capital</a:t>
                      </a:r>
                      <a:r>
                        <a:rPr lang="en-US" b="1" baseline="0" dirty="0" smtClean="0"/>
                        <a:t> at the end of the year</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35,000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Add: Drawings</a:t>
                      </a:r>
                      <a:r>
                        <a:rPr lang="en-US" b="1" baseline="0" dirty="0" smtClean="0"/>
                        <a:t> during the year</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5,000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40,000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Less : Capital</a:t>
                      </a:r>
                      <a:r>
                        <a:rPr lang="en-US" b="1" baseline="0" dirty="0" smtClean="0"/>
                        <a:t> introduced during the year</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2500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37,500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Less:  Opening</a:t>
                      </a:r>
                      <a:r>
                        <a:rPr lang="en-US" b="1" baseline="0" dirty="0" smtClean="0"/>
                        <a:t> Capital</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1" dirty="0" smtClean="0">
                          <a:latin typeface="Bookman Old Style" panose="02050604050505020204" pitchFamily="18" charset="0"/>
                        </a:rPr>
                        <a:t>27,500</a:t>
                      </a:r>
                      <a:endParaRPr lang="en-IN" b="1" dirty="0" smtClean="0">
                        <a:latin typeface="Bookman Old Style" panose="020506040505050202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1" dirty="0" smtClean="0"/>
                        <a:t>Profit during</a:t>
                      </a:r>
                      <a:r>
                        <a:rPr lang="en-US" b="1" baseline="0" dirty="0" smtClean="0"/>
                        <a:t> the year</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dirty="0" smtClean="0"/>
                        <a:t>10,000</a:t>
                      </a:r>
                      <a:endParaRPr lang="en-IN" b="1"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966901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idx="1"/>
          </p:nvPr>
        </p:nvSpPr>
        <p:spPr>
          <a:xfrm>
            <a:off x="106363" y="441324"/>
            <a:ext cx="11950654" cy="6325235"/>
          </a:xfrm>
        </p:spPr>
        <p:txBody>
          <a:bodyPr>
            <a:normAutofit lnSpcReduction="10000"/>
          </a:bodyPr>
          <a:lstStyle/>
          <a:p>
            <a:pPr marL="0" indent="0" algn="just">
              <a:buNone/>
            </a:pPr>
            <a:r>
              <a:rPr lang="en-US" b="1" dirty="0" smtClean="0">
                <a:latin typeface="Bookman Old Style" panose="02050604050505020204" pitchFamily="18" charset="0"/>
              </a:rPr>
              <a:t>PROBLEM - 3</a:t>
            </a:r>
          </a:p>
          <a:p>
            <a:pPr marL="0" indent="0" algn="just">
              <a:buNone/>
            </a:pPr>
            <a:r>
              <a:rPr lang="en-US" b="1" dirty="0" smtClean="0">
                <a:latin typeface="Bookman Old Style" panose="02050604050505020204" pitchFamily="18" charset="0"/>
              </a:rPr>
              <a:t>	A </a:t>
            </a:r>
            <a:r>
              <a:rPr lang="en-US" b="1" dirty="0">
                <a:latin typeface="Bookman Old Style" panose="02050604050505020204" pitchFamily="18" charset="0"/>
              </a:rPr>
              <a:t>trader keeps his books using the single entry system. He started his business on 1 January 2019 with a total capital amount of </a:t>
            </a:r>
            <a:r>
              <a:rPr lang="en-US" b="1" dirty="0" smtClean="0">
                <a:latin typeface="Bookman Old Style" panose="02050604050505020204" pitchFamily="18" charset="0"/>
              </a:rPr>
              <a:t>Rs.100,000</a:t>
            </a:r>
            <a:r>
              <a:rPr lang="en-US" b="1" dirty="0">
                <a:latin typeface="Bookman Old Style" panose="02050604050505020204" pitchFamily="18" charset="0"/>
              </a:rPr>
              <a:t>. On 1 July 2019, he borrowed Rs.</a:t>
            </a:r>
            <a:r>
              <a:rPr lang="en-US" b="1" dirty="0" smtClean="0">
                <a:latin typeface="Bookman Old Style" panose="02050604050505020204" pitchFamily="18" charset="0"/>
              </a:rPr>
              <a:t>40,000 </a:t>
            </a:r>
            <a:r>
              <a:rPr lang="en-US" b="1" dirty="0">
                <a:latin typeface="Bookman Old Style" panose="02050604050505020204" pitchFamily="18" charset="0"/>
              </a:rPr>
              <a:t>at 10% p.a. Additionally, on 31 December 2019, his assets and liabilities (besides the above) were:</a:t>
            </a:r>
          </a:p>
          <a:p>
            <a:pPr marL="514350" indent="-514350" algn="just">
              <a:buFont typeface="+mj-lt"/>
              <a:buAutoNum type="arabicPeriod"/>
            </a:pPr>
            <a:r>
              <a:rPr lang="en-US" b="1" dirty="0">
                <a:latin typeface="Bookman Old Style" panose="02050604050505020204" pitchFamily="18" charset="0"/>
              </a:rPr>
              <a:t>Cash: Rs.</a:t>
            </a:r>
            <a:r>
              <a:rPr lang="en-US" b="1" dirty="0" smtClean="0">
                <a:latin typeface="Bookman Old Style" panose="02050604050505020204" pitchFamily="18" charset="0"/>
              </a:rPr>
              <a:t>6,000</a:t>
            </a:r>
            <a:endParaRPr lang="en-US" b="1" dirty="0">
              <a:latin typeface="Bookman Old Style" panose="02050604050505020204" pitchFamily="18" charset="0"/>
            </a:endParaRPr>
          </a:p>
          <a:p>
            <a:pPr marL="514350" indent="-514350" algn="just">
              <a:buFont typeface="+mj-lt"/>
              <a:buAutoNum type="arabicPeriod"/>
            </a:pPr>
            <a:r>
              <a:rPr lang="en-US" b="1" dirty="0">
                <a:latin typeface="Bookman Old Style" panose="02050604050505020204" pitchFamily="18" charset="0"/>
              </a:rPr>
              <a:t>Stock in trade: Rs.</a:t>
            </a:r>
            <a:r>
              <a:rPr lang="en-US" b="1" dirty="0" smtClean="0">
                <a:latin typeface="Bookman Old Style" panose="02050604050505020204" pitchFamily="18" charset="0"/>
              </a:rPr>
              <a:t>94,000</a:t>
            </a:r>
            <a:endParaRPr lang="en-US" b="1" dirty="0">
              <a:latin typeface="Bookman Old Style" panose="02050604050505020204" pitchFamily="18" charset="0"/>
            </a:endParaRPr>
          </a:p>
          <a:p>
            <a:pPr marL="514350" indent="-514350" algn="just">
              <a:buFont typeface="+mj-lt"/>
              <a:buAutoNum type="arabicPeriod"/>
            </a:pPr>
            <a:r>
              <a:rPr lang="en-US" b="1" dirty="0">
                <a:latin typeface="Bookman Old Style" panose="02050604050505020204" pitchFamily="18" charset="0"/>
              </a:rPr>
              <a:t>Debtors: Rs.</a:t>
            </a:r>
            <a:r>
              <a:rPr lang="en-US" b="1" dirty="0" smtClean="0">
                <a:latin typeface="Bookman Old Style" panose="02050604050505020204" pitchFamily="18" charset="0"/>
              </a:rPr>
              <a:t>71,000</a:t>
            </a:r>
            <a:endParaRPr lang="en-US" b="1" dirty="0">
              <a:latin typeface="Bookman Old Style" panose="02050604050505020204" pitchFamily="18" charset="0"/>
            </a:endParaRPr>
          </a:p>
          <a:p>
            <a:pPr marL="514350" indent="-514350" algn="just">
              <a:buFont typeface="+mj-lt"/>
              <a:buAutoNum type="arabicPeriod"/>
            </a:pPr>
            <a:r>
              <a:rPr lang="en-US" b="1" dirty="0">
                <a:latin typeface="Bookman Old Style" panose="02050604050505020204" pitchFamily="18" charset="0"/>
              </a:rPr>
              <a:t>Furniture: Rs.</a:t>
            </a:r>
            <a:r>
              <a:rPr lang="en-US" b="1" dirty="0" smtClean="0">
                <a:latin typeface="Bookman Old Style" panose="02050604050505020204" pitchFamily="18" charset="0"/>
              </a:rPr>
              <a:t>50,000 </a:t>
            </a:r>
            <a:r>
              <a:rPr lang="en-US" b="1" dirty="0">
                <a:latin typeface="Bookman Old Style" panose="02050604050505020204" pitchFamily="18" charset="0"/>
              </a:rPr>
              <a:t>(charge 10% depreciation on furniture)</a:t>
            </a:r>
          </a:p>
          <a:p>
            <a:pPr marL="514350" indent="-514350" algn="just">
              <a:buFont typeface="+mj-lt"/>
              <a:buAutoNum type="arabicPeriod"/>
            </a:pPr>
            <a:r>
              <a:rPr lang="en-US" b="1" dirty="0">
                <a:latin typeface="Bookman Old Style" panose="02050604050505020204" pitchFamily="18" charset="0"/>
                <a:hlinkClick r:id="rId2"/>
              </a:rPr>
              <a:t>Creditors</a:t>
            </a:r>
            <a:r>
              <a:rPr lang="en-US" b="1" dirty="0">
                <a:latin typeface="Bookman Old Style" panose="02050604050505020204" pitchFamily="18" charset="0"/>
              </a:rPr>
              <a:t>: Rs.</a:t>
            </a:r>
            <a:r>
              <a:rPr lang="en-US" b="1" dirty="0" smtClean="0">
                <a:latin typeface="Bookman Old Style" panose="02050604050505020204" pitchFamily="18" charset="0"/>
              </a:rPr>
              <a:t>42,000</a:t>
            </a:r>
            <a:endParaRPr lang="en-US" b="1" dirty="0">
              <a:latin typeface="Bookman Old Style" panose="02050604050505020204" pitchFamily="18" charset="0"/>
            </a:endParaRPr>
          </a:p>
          <a:p>
            <a:pPr marL="514350" indent="-514350" algn="just">
              <a:buFont typeface="+mj-lt"/>
              <a:buAutoNum type="arabicPeriod"/>
            </a:pPr>
            <a:r>
              <a:rPr lang="en-US" b="1" dirty="0">
                <a:latin typeface="Bookman Old Style" panose="02050604050505020204" pitchFamily="18" charset="0"/>
              </a:rPr>
              <a:t>The trader </a:t>
            </a:r>
            <a:r>
              <a:rPr lang="en-US" b="1" dirty="0" smtClean="0">
                <a:latin typeface="Bookman Old Style" panose="02050604050505020204" pitchFamily="18" charset="0"/>
              </a:rPr>
              <a:t>drew</a:t>
            </a:r>
            <a:r>
              <a:rPr lang="en-US" b="1" dirty="0">
                <a:latin typeface="Bookman Old Style" panose="02050604050505020204" pitchFamily="18" charset="0"/>
              </a:rPr>
              <a:t>Rs.</a:t>
            </a:r>
            <a:r>
              <a:rPr lang="en-US" b="1" dirty="0" smtClean="0">
                <a:latin typeface="Bookman Old Style" panose="02050604050505020204" pitchFamily="18" charset="0"/>
              </a:rPr>
              <a:t>2,500 </a:t>
            </a:r>
            <a:r>
              <a:rPr lang="en-US" b="1" dirty="0">
                <a:latin typeface="Bookman Old Style" panose="02050604050505020204" pitchFamily="18" charset="0"/>
              </a:rPr>
              <a:t>for personal use. During the year, he further invested Rs.</a:t>
            </a:r>
            <a:r>
              <a:rPr lang="en-US" b="1" dirty="0" smtClean="0">
                <a:latin typeface="Bookman Old Style" panose="02050604050505020204" pitchFamily="18" charset="0"/>
              </a:rPr>
              <a:t>25,000 </a:t>
            </a:r>
            <a:r>
              <a:rPr lang="en-US" b="1" dirty="0">
                <a:latin typeface="Bookman Old Style" panose="02050604050505020204" pitchFamily="18" charset="0"/>
              </a:rPr>
              <a:t>through the sale of his private property.</a:t>
            </a:r>
          </a:p>
          <a:p>
            <a:pPr marL="0" indent="0" algn="just">
              <a:buNone/>
            </a:pPr>
            <a:r>
              <a:rPr lang="en-US" b="1" dirty="0">
                <a:latin typeface="Bookman Old Style" panose="02050604050505020204" pitchFamily="18" charset="0"/>
              </a:rPr>
              <a:t>Required: Ascertain the trader’s profit or loss for the year.</a:t>
            </a:r>
          </a:p>
          <a:p>
            <a:endParaRPr lang="en-IN" dirty="0"/>
          </a:p>
        </p:txBody>
      </p:sp>
    </p:spTree>
    <p:extLst>
      <p:ext uri="{BB962C8B-B14F-4D97-AF65-F5344CB8AC3E}">
        <p14:creationId xmlns:p14="http://schemas.microsoft.com/office/powerpoint/2010/main" val="3018310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827</Words>
  <Application>Microsoft Office PowerPoint</Application>
  <PresentationFormat>Widescreen</PresentationFormat>
  <Paragraphs>170</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 Unicode MS</vt:lpstr>
      <vt:lpstr>Algerian</vt:lpstr>
      <vt:lpstr>Arial</vt:lpstr>
      <vt:lpstr>Arial Black</vt:lpstr>
      <vt:lpstr>Arial Rounded MT Bold</vt:lpstr>
      <vt:lpstr>Bookman Old Style</vt:lpstr>
      <vt:lpstr>Calibri</vt:lpstr>
      <vt:lpstr>Calibri Light</vt:lpstr>
      <vt:lpstr>Wingdings</vt:lpstr>
      <vt:lpstr>Office Theme</vt:lpstr>
      <vt:lpstr>FINANCIAL ACCOUNITING SINGLE ENTRY SYSTEM   SUBJECT CODE: 20UCO2C3</vt:lpstr>
      <vt:lpstr>INTRODUCTION TO SINGLE ENTRY SYSTEM</vt:lpstr>
      <vt:lpstr>FEATURES OF SINGLE ENTRY SYSTEM</vt:lpstr>
      <vt:lpstr>DIFFERENCE BETWEEN SINGLE ENTRY AND DOUBLE ENTRY SYSTEM</vt:lpstr>
      <vt:lpstr>STATEMENT OF AFFAIRS</vt:lpstr>
      <vt:lpstr>PowerPoint Presentation</vt:lpstr>
      <vt:lpstr>PowerPoint Presentation</vt:lpstr>
      <vt:lpstr>PowerPoint Presentation</vt:lpstr>
      <vt:lpstr>PowerPoint Presentation</vt:lpstr>
      <vt:lpstr>PowerPoint Presentation</vt:lpstr>
      <vt:lpstr>CONVERSION METHOD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ACCOUNITING   SINGLE ENTRY SYSTEM</dc:title>
  <dc:creator>Beema</dc:creator>
  <cp:lastModifiedBy>Beema</cp:lastModifiedBy>
  <cp:revision>20</cp:revision>
  <dcterms:created xsi:type="dcterms:W3CDTF">2023-02-05T21:10:21Z</dcterms:created>
  <dcterms:modified xsi:type="dcterms:W3CDTF">2023-02-06T23:07:35Z</dcterms:modified>
</cp:coreProperties>
</file>